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69" r:id="rId3"/>
    <p:sldId id="256" r:id="rId4"/>
    <p:sldId id="257" r:id="rId5"/>
    <p:sldId id="270" r:id="rId6"/>
    <p:sldId id="271" r:id="rId7"/>
    <p:sldId id="258" r:id="rId8"/>
    <p:sldId id="259" r:id="rId9"/>
    <p:sldId id="260" r:id="rId10"/>
    <p:sldId id="261" r:id="rId11"/>
    <p:sldId id="262" r:id="rId12"/>
    <p:sldId id="263" r:id="rId13"/>
    <p:sldId id="264" r:id="rId14"/>
    <p:sldId id="265" r:id="rId15"/>
    <p:sldId id="266" r:id="rId16"/>
    <p:sldId id="267" r:id="rId17"/>
    <p:sldId id="26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kSjgm4jpayej1F447h19Gg==" hashData="VE3E+p2Z62NcEa/ff4Bwtb0UFONXRMwLiEhu3UyHYzRLiPu+ca694GZSq8upEa/lAf0xo7NZlpPI+vCzikyjhg=="/>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4B0BAF-5B82-4D41-9D85-F87182876CFA}" type="datetimeFigureOut">
              <a:rPr lang="en-US" smtClean="0"/>
              <a:t>8/26/2018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19A89E-9A66-4A1E-A405-D58C275AE1BC}" type="slidenum">
              <a:rPr lang="en-US" smtClean="0"/>
              <a:t>‹#›</a:t>
            </a:fld>
            <a:endParaRPr lang="en-US"/>
          </a:p>
        </p:txBody>
      </p:sp>
    </p:spTree>
    <p:extLst>
      <p:ext uri="{BB962C8B-B14F-4D97-AF65-F5344CB8AC3E}">
        <p14:creationId xmlns:p14="http://schemas.microsoft.com/office/powerpoint/2010/main" val="2591953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4B0BAF-5B82-4D41-9D85-F87182876CFA}" type="datetimeFigureOut">
              <a:rPr lang="en-US" smtClean="0"/>
              <a:t>8/26/2018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19A89E-9A66-4A1E-A405-D58C275AE1BC}" type="slidenum">
              <a:rPr lang="en-US" smtClean="0"/>
              <a:t>‹#›</a:t>
            </a:fld>
            <a:endParaRPr lang="en-US"/>
          </a:p>
        </p:txBody>
      </p:sp>
    </p:spTree>
    <p:extLst>
      <p:ext uri="{BB962C8B-B14F-4D97-AF65-F5344CB8AC3E}">
        <p14:creationId xmlns:p14="http://schemas.microsoft.com/office/powerpoint/2010/main" val="2368188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4B0BAF-5B82-4D41-9D85-F87182876CFA}" type="datetimeFigureOut">
              <a:rPr lang="en-US" smtClean="0"/>
              <a:t>8/26/2018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19A89E-9A66-4A1E-A405-D58C275AE1BC}" type="slidenum">
              <a:rPr lang="en-US" smtClean="0"/>
              <a:t>‹#›</a:t>
            </a:fld>
            <a:endParaRPr lang="en-US"/>
          </a:p>
        </p:txBody>
      </p:sp>
    </p:spTree>
    <p:extLst>
      <p:ext uri="{BB962C8B-B14F-4D97-AF65-F5344CB8AC3E}">
        <p14:creationId xmlns:p14="http://schemas.microsoft.com/office/powerpoint/2010/main" val="42948928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8/26/2018</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662932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8/26/2018</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38553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8/26/2018</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6313282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8/26/2018</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6610822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8/26/2018</a:t>
            </a:fld>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2015641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8/26/2018</a:t>
            </a:fld>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3841887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8/26/2018</a:t>
            </a:fld>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056503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8/26/2018</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54547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4B0BAF-5B82-4D41-9D85-F87182876CFA}" type="datetimeFigureOut">
              <a:rPr lang="en-US" smtClean="0"/>
              <a:t>8/26/2018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19A89E-9A66-4A1E-A405-D58C275AE1BC}" type="slidenum">
              <a:rPr lang="en-US" smtClean="0"/>
              <a:t>‹#›</a:t>
            </a:fld>
            <a:endParaRPr lang="en-US"/>
          </a:p>
        </p:txBody>
      </p:sp>
    </p:spTree>
    <p:extLst>
      <p:ext uri="{BB962C8B-B14F-4D97-AF65-F5344CB8AC3E}">
        <p14:creationId xmlns:p14="http://schemas.microsoft.com/office/powerpoint/2010/main" val="38869151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8/26/2018</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3234813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8/26/2018</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4116591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1D8BD707-D9CF-40AE-B4C6-C98DA3205C09}" type="datetimeFigureOut">
              <a:rPr lang="en-US" smtClean="0">
                <a:solidFill>
                  <a:srgbClr val="000000"/>
                </a:solidFill>
              </a:rPr>
              <a:pPr/>
              <a:t>8/26/2018</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8138555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 name="Shape 17"/>
          <p:cNvSpPr>
            <a:spLocks noGrp="1"/>
          </p:cNvSpPr>
          <p:nvPr>
            <p:ph type="sldNum" sz="quarter"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328218087"/>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1_Default">
    <p:spTree>
      <p:nvGrpSpPr>
        <p:cNvPr id="1" name=""/>
        <p:cNvGrpSpPr/>
        <p:nvPr/>
      </p:nvGrpSpPr>
      <p:grpSpPr>
        <a:xfrm>
          <a:off x="0" y="0"/>
          <a:ext cx="0" cy="0"/>
          <a:chOff x="0" y="0"/>
          <a:chExt cx="0" cy="0"/>
        </a:xfrm>
      </p:grpSpPr>
      <p:sp>
        <p:nvSpPr>
          <p:cNvPr id="48" name="Shape 48"/>
          <p:cNvSpPr>
            <a:spLocks noGrp="1"/>
          </p:cNvSpPr>
          <p:nvPr>
            <p:ph type="body" idx="1"/>
          </p:nvPr>
        </p:nvSpPr>
        <p:spPr>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9" name="Shape 49"/>
          <p:cNvSpPr>
            <a:spLocks noGrp="1"/>
          </p:cNvSpPr>
          <p:nvPr>
            <p:ph type="title"/>
          </p:nvPr>
        </p:nvSpPr>
        <p:spPr>
          <a:prstGeom prst="rect">
            <a:avLst/>
          </a:prstGeom>
        </p:spPr>
        <p:txBody>
          <a:bodyPr/>
          <a:lstStyle/>
          <a:p>
            <a:pPr lvl="0"/>
            <a:r>
              <a:rPr lang="en-US" smtClean="0"/>
              <a:t>Click to edit Master title style</a:t>
            </a:r>
            <a:endParaRPr/>
          </a:p>
        </p:txBody>
      </p:sp>
      <p:sp>
        <p:nvSpPr>
          <p:cNvPr id="4" name="Shape 50"/>
          <p:cNvSpPr>
            <a:spLocks noGrp="1"/>
          </p:cNvSpPr>
          <p:nvPr>
            <p:ph type="sldNum" sz="quarter"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285217001"/>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600201"/>
            <a:ext cx="10972800" cy="4530725"/>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8021ED-29B8-4876-AAD0-EF346CD4149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50110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4B0BAF-5B82-4D41-9D85-F87182876CFA}" type="datetimeFigureOut">
              <a:rPr lang="en-US" smtClean="0"/>
              <a:t>8/26/2018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19A89E-9A66-4A1E-A405-D58C275AE1BC}" type="slidenum">
              <a:rPr lang="en-US" smtClean="0"/>
              <a:t>‹#›</a:t>
            </a:fld>
            <a:endParaRPr lang="en-US"/>
          </a:p>
        </p:txBody>
      </p:sp>
    </p:spTree>
    <p:extLst>
      <p:ext uri="{BB962C8B-B14F-4D97-AF65-F5344CB8AC3E}">
        <p14:creationId xmlns:p14="http://schemas.microsoft.com/office/powerpoint/2010/main" val="3114532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4B0BAF-5B82-4D41-9D85-F87182876CFA}" type="datetimeFigureOut">
              <a:rPr lang="en-US" smtClean="0"/>
              <a:t>8/26/2018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19A89E-9A66-4A1E-A405-D58C275AE1BC}" type="slidenum">
              <a:rPr lang="en-US" smtClean="0"/>
              <a:t>‹#›</a:t>
            </a:fld>
            <a:endParaRPr lang="en-US"/>
          </a:p>
        </p:txBody>
      </p:sp>
    </p:spTree>
    <p:extLst>
      <p:ext uri="{BB962C8B-B14F-4D97-AF65-F5344CB8AC3E}">
        <p14:creationId xmlns:p14="http://schemas.microsoft.com/office/powerpoint/2010/main" val="2234279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4B0BAF-5B82-4D41-9D85-F87182876CFA}" type="datetimeFigureOut">
              <a:rPr lang="en-US" smtClean="0"/>
              <a:t>8/26/2018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19A89E-9A66-4A1E-A405-D58C275AE1BC}" type="slidenum">
              <a:rPr lang="en-US" smtClean="0"/>
              <a:t>‹#›</a:t>
            </a:fld>
            <a:endParaRPr lang="en-US"/>
          </a:p>
        </p:txBody>
      </p:sp>
    </p:spTree>
    <p:extLst>
      <p:ext uri="{BB962C8B-B14F-4D97-AF65-F5344CB8AC3E}">
        <p14:creationId xmlns:p14="http://schemas.microsoft.com/office/powerpoint/2010/main" val="2237325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4B0BAF-5B82-4D41-9D85-F87182876CFA}" type="datetimeFigureOut">
              <a:rPr lang="en-US" smtClean="0"/>
              <a:t>8/26/2018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19A89E-9A66-4A1E-A405-D58C275AE1BC}" type="slidenum">
              <a:rPr lang="en-US" smtClean="0"/>
              <a:t>‹#›</a:t>
            </a:fld>
            <a:endParaRPr lang="en-US"/>
          </a:p>
        </p:txBody>
      </p:sp>
    </p:spTree>
    <p:extLst>
      <p:ext uri="{BB962C8B-B14F-4D97-AF65-F5344CB8AC3E}">
        <p14:creationId xmlns:p14="http://schemas.microsoft.com/office/powerpoint/2010/main" val="2418793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4B0BAF-5B82-4D41-9D85-F87182876CFA}" type="datetimeFigureOut">
              <a:rPr lang="en-US" smtClean="0"/>
              <a:t>8/26/2018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19A89E-9A66-4A1E-A405-D58C275AE1BC}" type="slidenum">
              <a:rPr lang="en-US" smtClean="0"/>
              <a:t>‹#›</a:t>
            </a:fld>
            <a:endParaRPr lang="en-US"/>
          </a:p>
        </p:txBody>
      </p:sp>
    </p:spTree>
    <p:extLst>
      <p:ext uri="{BB962C8B-B14F-4D97-AF65-F5344CB8AC3E}">
        <p14:creationId xmlns:p14="http://schemas.microsoft.com/office/powerpoint/2010/main" val="827797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4B0BAF-5B82-4D41-9D85-F87182876CFA}" type="datetimeFigureOut">
              <a:rPr lang="en-US" smtClean="0"/>
              <a:t>8/26/2018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19A89E-9A66-4A1E-A405-D58C275AE1BC}" type="slidenum">
              <a:rPr lang="en-US" smtClean="0"/>
              <a:t>‹#›</a:t>
            </a:fld>
            <a:endParaRPr lang="en-US"/>
          </a:p>
        </p:txBody>
      </p:sp>
    </p:spTree>
    <p:extLst>
      <p:ext uri="{BB962C8B-B14F-4D97-AF65-F5344CB8AC3E}">
        <p14:creationId xmlns:p14="http://schemas.microsoft.com/office/powerpoint/2010/main" val="197920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4B0BAF-5B82-4D41-9D85-F87182876CFA}" type="datetimeFigureOut">
              <a:rPr lang="en-US" smtClean="0"/>
              <a:t>8/26/2018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19A89E-9A66-4A1E-A405-D58C275AE1BC}" type="slidenum">
              <a:rPr lang="en-US" smtClean="0"/>
              <a:t>‹#›</a:t>
            </a:fld>
            <a:endParaRPr lang="en-US"/>
          </a:p>
        </p:txBody>
      </p:sp>
    </p:spTree>
    <p:extLst>
      <p:ext uri="{BB962C8B-B14F-4D97-AF65-F5344CB8AC3E}">
        <p14:creationId xmlns:p14="http://schemas.microsoft.com/office/powerpoint/2010/main" val="1282502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4B0BAF-5B82-4D41-9D85-F87182876CFA}" type="datetimeFigureOut">
              <a:rPr lang="en-US" smtClean="0"/>
              <a:t>8/26/2018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19A89E-9A66-4A1E-A405-D58C275AE1BC}" type="slidenum">
              <a:rPr lang="en-US" smtClean="0"/>
              <a:t>‹#›</a:t>
            </a:fld>
            <a:endParaRPr lang="en-US"/>
          </a:p>
        </p:txBody>
      </p:sp>
    </p:spTree>
    <p:extLst>
      <p:ext uri="{BB962C8B-B14F-4D97-AF65-F5344CB8AC3E}">
        <p14:creationId xmlns:p14="http://schemas.microsoft.com/office/powerpoint/2010/main" val="3632844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altLang="en-US"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altLang="en-US" smtClean="0"/>
              <a:t>Haga clic para modificar el estilo de texto del patrón</a:t>
            </a:r>
          </a:p>
          <a:p>
            <a:pPr lvl="1"/>
            <a:r>
              <a:rPr lang="es-ES" altLang="en-US" smtClean="0"/>
              <a:t>Segundo nivel</a:t>
            </a:r>
          </a:p>
          <a:p>
            <a:pPr lvl="2"/>
            <a:r>
              <a:rPr lang="es-ES" altLang="en-US" smtClean="0"/>
              <a:t>Tercer nivel</a:t>
            </a:r>
          </a:p>
          <a:p>
            <a:pPr lvl="3"/>
            <a:r>
              <a:rPr lang="es-ES" altLang="en-US" smtClean="0"/>
              <a:t>Cuarto nivel</a:t>
            </a:r>
          </a:p>
          <a:p>
            <a:pPr lvl="4"/>
            <a:r>
              <a:rPr lang="es-ES" altLang="en-US"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fld id="{1D8BD707-D9CF-40AE-B4C6-C98DA3205C09}" type="datetimeFigureOut">
              <a:rPr lang="en-US" smtClean="0">
                <a:solidFill>
                  <a:srgbClr val="000000"/>
                </a:solidFill>
              </a:rPr>
              <a:pPr/>
              <a:t>8/26/2018</a:t>
            </a:fld>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0123989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5.tmp"/><Relationship Id="rId1" Type="http://schemas.openxmlformats.org/officeDocument/2006/relationships/slideLayout" Target="../slideLayouts/slideLayout13.xml"/><Relationship Id="rId4" Type="http://schemas.openxmlformats.org/officeDocument/2006/relationships/image" Target="../media/image7.tmp"/></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defRPr sz="1800"/>
            </a:pPr>
            <a:r>
              <a:rPr lang="fa-IR" sz="2400" dirty="0" smtClean="0">
                <a:cs typeface="B Titr" pitchFamily="2" charset="-78"/>
              </a:rPr>
              <a:t>دیس ریتمی های  </a:t>
            </a:r>
            <a:r>
              <a:rPr lang="fa-IR" sz="2400" dirty="0">
                <a:cs typeface="B Titr" pitchFamily="2" charset="-78"/>
              </a:rPr>
              <a:t>بطنی</a:t>
            </a:r>
          </a:p>
        </p:txBody>
      </p:sp>
      <p:sp>
        <p:nvSpPr>
          <p:cNvPr id="3" name="Content Placeholder 2"/>
          <p:cNvSpPr>
            <a:spLocks noGrp="1"/>
          </p:cNvSpPr>
          <p:nvPr>
            <p:ph idx="1"/>
          </p:nvPr>
        </p:nvSpPr>
        <p:spPr/>
        <p:txBody>
          <a:bodyPr/>
          <a:lstStyle/>
          <a:p>
            <a:pPr lvl="0" algn="just" rtl="1"/>
            <a:r>
              <a:rPr lang="fa-IR" sz="1800" b="1" dirty="0">
                <a:cs typeface="B Compset" pitchFamily="2" charset="-78"/>
              </a:rPr>
              <a:t>تا کنون در مورد ریتم‌های فوق بطنی بحث شد. ریتم‌هایی که از بطن‌ها منشاء می‌گیرند در مقایسه با ریتم‌های فوق بطنی به مراتب خطرناک‌تر هستند و مداخلات قاطعانه‌ای را نیاز دارند. </a:t>
            </a:r>
          </a:p>
          <a:p>
            <a:pPr lvl="0" algn="just" rtl="1"/>
            <a:endParaRPr lang="fa-IR" sz="1800" b="1" dirty="0">
              <a:cs typeface="B Compset" pitchFamily="2" charset="-78"/>
            </a:endParaRPr>
          </a:p>
          <a:p>
            <a:pPr lvl="0" algn="just" rtl="1"/>
            <a:r>
              <a:rPr lang="fa-IR" sz="1800" b="1" dirty="0">
                <a:cs typeface="B Compset" pitchFamily="2" charset="-78"/>
              </a:rPr>
              <a:t>خوشبختانه با وجود خطرناک‌تر بودن این ریتم‌ها، تشخیص آن‌ها در اکثر موارد ساده‌تر از ریتم‌های فوق بطنی است.</a:t>
            </a:r>
          </a:p>
          <a:p>
            <a:pPr lvl="0" algn="just" rtl="1">
              <a:buNone/>
            </a:pPr>
            <a:endParaRPr lang="fa-IR" sz="1800" b="1" dirty="0">
              <a:cs typeface="B Compset" pitchFamily="2" charset="-78"/>
            </a:endParaRPr>
          </a:p>
          <a:p>
            <a:pPr algn="just" rtl="1"/>
            <a:endParaRPr lang="en-US" sz="1800" dirty="0">
              <a:cs typeface="B Compset" pitchFamily="2" charset="-78"/>
            </a:endParaRPr>
          </a:p>
        </p:txBody>
      </p:sp>
      <p:pic>
        <p:nvPicPr>
          <p:cNvPr id="5" name="pasted-image.png"/>
          <p:cNvPicPr/>
          <p:nvPr/>
        </p:nvPicPr>
        <p:blipFill>
          <a:blip r:embed="rId2">
            <a:extLst/>
          </a:blip>
          <a:stretch>
            <a:fillRect/>
          </a:stretch>
        </p:blipFill>
        <p:spPr>
          <a:xfrm>
            <a:off x="4343400" y="3200400"/>
            <a:ext cx="3835400" cy="2882900"/>
          </a:xfrm>
          <a:prstGeom prst="rect">
            <a:avLst/>
          </a:prstGeom>
          <a:ln w="12700">
            <a:miter lim="400000"/>
          </a:ln>
        </p:spPr>
      </p:pic>
    </p:spTree>
    <p:extLst>
      <p:ext uri="{BB962C8B-B14F-4D97-AF65-F5344CB8AC3E}">
        <p14:creationId xmlns:p14="http://schemas.microsoft.com/office/powerpoint/2010/main" val="35220187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b="1" dirty="0">
                <a:cs typeface="B Titr" pitchFamily="2" charset="-78"/>
              </a:rPr>
              <a:t>تاکی کاردی بطنی (</a:t>
            </a:r>
            <a:r>
              <a:rPr lang="en-US" sz="2400" b="1" dirty="0">
                <a:cs typeface="B Titr" pitchFamily="2" charset="-78"/>
              </a:rPr>
              <a:t>(Ventricular Tachycardia/ VT</a:t>
            </a:r>
            <a:endParaRPr lang="en-US" sz="2400" dirty="0">
              <a:cs typeface="B Titr" pitchFamily="2" charset="-78"/>
            </a:endParaRPr>
          </a:p>
        </p:txBody>
      </p:sp>
      <p:sp>
        <p:nvSpPr>
          <p:cNvPr id="3" name="Content Placeholder 2"/>
          <p:cNvSpPr>
            <a:spLocks noGrp="1"/>
          </p:cNvSpPr>
          <p:nvPr>
            <p:ph idx="1"/>
          </p:nvPr>
        </p:nvSpPr>
        <p:spPr/>
        <p:txBody>
          <a:bodyPr/>
          <a:lstStyle/>
          <a:p>
            <a:pPr algn="justLow" rtl="1"/>
            <a:r>
              <a:rPr lang="fa-IR" sz="1800" b="1" dirty="0">
                <a:cs typeface="B Compset" pitchFamily="2" charset="-78"/>
              </a:rPr>
              <a:t>اگر پالس‌های محیطی بیمار هنوز قابل لمس باشند، اما بیمار از نظر همودینامیکی دچار اختلال شده باشد، از شوک الکتریکی سینکورونایزه استفاده می‌شود. </a:t>
            </a:r>
          </a:p>
          <a:p>
            <a:pPr algn="justLow" rtl="1"/>
            <a:endParaRPr lang="fa-IR" sz="1800" b="1" dirty="0">
              <a:cs typeface="B Compset" pitchFamily="2" charset="-78"/>
            </a:endParaRPr>
          </a:p>
          <a:p>
            <a:pPr algn="justLow" rtl="1"/>
            <a:r>
              <a:rPr lang="fa-IR" sz="1800" b="1" dirty="0">
                <a:cs typeface="B Compset" pitchFamily="2" charset="-78"/>
              </a:rPr>
              <a:t>در نهایت اگر نبض بیمار قابل لمس نباشد، سریعاً از شوک الکتریکی به شکل غیر سینکرونایزه </a:t>
            </a:r>
            <a:r>
              <a:rPr lang="en-US" sz="1800" b="1" dirty="0" err="1">
                <a:cs typeface="B Compset" pitchFamily="2" charset="-78"/>
              </a:rPr>
              <a:t>asynchronized</a:t>
            </a:r>
            <a:r>
              <a:rPr lang="en-US" sz="1800" b="1" dirty="0">
                <a:cs typeface="B Compset" pitchFamily="2" charset="-78"/>
              </a:rPr>
              <a:t>) DC shock/ defibrillation </a:t>
            </a:r>
            <a:r>
              <a:rPr lang="fa-IR" sz="1800" b="1" dirty="0">
                <a:cs typeface="B Compset" pitchFamily="2" charset="-78"/>
              </a:rPr>
              <a:t> </a:t>
            </a:r>
            <a:r>
              <a:rPr lang="en-US" sz="1800" b="1" dirty="0">
                <a:cs typeface="B Compset" pitchFamily="2" charset="-78"/>
              </a:rPr>
              <a:t>(</a:t>
            </a:r>
            <a:r>
              <a:rPr lang="fa-IR" sz="1800" b="1" dirty="0">
                <a:cs typeface="B Compset" pitchFamily="2" charset="-78"/>
              </a:rPr>
              <a:t> استفاده خواهد شد.</a:t>
            </a:r>
          </a:p>
          <a:p>
            <a:pPr algn="r" rtl="1">
              <a:buNone/>
            </a:pPr>
            <a:endParaRPr lang="en-US" sz="1800" dirty="0">
              <a:cs typeface="B Compset" pitchFamily="2" charset="-78"/>
            </a:endParaRPr>
          </a:p>
        </p:txBody>
      </p:sp>
      <p:pic>
        <p:nvPicPr>
          <p:cNvPr id="4" name="pasted-image.png"/>
          <p:cNvPicPr/>
          <p:nvPr/>
        </p:nvPicPr>
        <p:blipFill>
          <a:blip r:embed="rId2">
            <a:extLst/>
          </a:blip>
          <a:stretch>
            <a:fillRect/>
          </a:stretch>
        </p:blipFill>
        <p:spPr>
          <a:xfrm>
            <a:off x="3581400" y="3581400"/>
            <a:ext cx="4953000" cy="1358900"/>
          </a:xfrm>
          <a:prstGeom prst="rect">
            <a:avLst/>
          </a:prstGeom>
          <a:ln w="12700">
            <a:miter lim="400000"/>
          </a:ln>
        </p:spPr>
      </p:pic>
    </p:spTree>
    <p:extLst>
      <p:ext uri="{BB962C8B-B14F-4D97-AF65-F5344CB8AC3E}">
        <p14:creationId xmlns:p14="http://schemas.microsoft.com/office/powerpoint/2010/main" val="25354457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rtl="1"/>
            <a:r>
              <a:rPr lang="fa-IR" sz="2400" dirty="0">
                <a:cs typeface="B Titr" pitchFamily="2" charset="-78"/>
              </a:rPr>
              <a:t>تورسادس دی پوینت </a:t>
            </a:r>
            <a:r>
              <a:rPr lang="en-US" sz="2400" b="1" dirty="0">
                <a:cs typeface="B Titr" pitchFamily="2" charset="-78"/>
              </a:rPr>
              <a:t>(</a:t>
            </a:r>
            <a:r>
              <a:rPr lang="en-US" sz="2400" b="1" dirty="0" err="1">
                <a:cs typeface="B Titr" pitchFamily="2" charset="-78"/>
              </a:rPr>
              <a:t>Torsades</a:t>
            </a:r>
            <a:r>
              <a:rPr lang="en-US" sz="2400" b="1" dirty="0">
                <a:cs typeface="B Titr" pitchFamily="2" charset="-78"/>
              </a:rPr>
              <a:t> de Point)</a:t>
            </a:r>
          </a:p>
        </p:txBody>
      </p:sp>
      <p:sp>
        <p:nvSpPr>
          <p:cNvPr id="3" name="Content Placeholder 2"/>
          <p:cNvSpPr>
            <a:spLocks noGrp="1"/>
          </p:cNvSpPr>
          <p:nvPr>
            <p:ph idx="1"/>
          </p:nvPr>
        </p:nvSpPr>
        <p:spPr/>
        <p:txBody>
          <a:bodyPr/>
          <a:lstStyle/>
          <a:p>
            <a:pPr marL="306704" indent="-306704" algn="just" defTabSz="403097" rtl="1">
              <a:spcBef>
                <a:spcPts val="2800"/>
              </a:spcBef>
              <a:defRPr sz="1800"/>
            </a:pPr>
            <a:r>
              <a:rPr lang="fa-IR" b="1" dirty="0" smtClean="0">
                <a:cs typeface="B Compset" pitchFamily="2" charset="-78"/>
              </a:rPr>
              <a:t>این لغت، واژه‌ای فرانسوی و به معنای گردش دور یک نقطه می‌باشد. </a:t>
            </a:r>
          </a:p>
          <a:p>
            <a:pPr marL="306704" indent="-306704" algn="just" defTabSz="403097" rtl="1">
              <a:spcBef>
                <a:spcPts val="2800"/>
              </a:spcBef>
              <a:defRPr sz="1800"/>
            </a:pPr>
            <a:r>
              <a:rPr lang="fa-IR" b="1" dirty="0" smtClean="0">
                <a:cs typeface="B Compset" pitchFamily="2" charset="-78"/>
              </a:rPr>
              <a:t>این ریتم نوعی </a:t>
            </a:r>
            <a:r>
              <a:rPr lang="en-US" b="1" dirty="0" smtClean="0">
                <a:cs typeface="B Compset" pitchFamily="2" charset="-78"/>
              </a:rPr>
              <a:t>VT</a:t>
            </a:r>
            <a:r>
              <a:rPr lang="fa-IR" b="1" dirty="0" smtClean="0">
                <a:cs typeface="B Compset" pitchFamily="2" charset="-78"/>
              </a:rPr>
              <a:t> می باشد. این ریتم، ریتمی گذرا و خطرناک است که سریعاً به فیبریلاسیون بطنی تبدیل می‌شود. شکل این ریتم خاص و با یک نگاه قابل تشخیص است.</a:t>
            </a:r>
          </a:p>
          <a:p>
            <a:pPr algn="just" rtl="1"/>
            <a:endParaRPr lang="en-US" b="1" dirty="0">
              <a:cs typeface="B Compset" pitchFamily="2" charset="-78"/>
            </a:endParaRPr>
          </a:p>
        </p:txBody>
      </p:sp>
      <p:pic>
        <p:nvPicPr>
          <p:cNvPr id="4" name="pasted-image.png"/>
          <p:cNvPicPr/>
          <p:nvPr/>
        </p:nvPicPr>
        <p:blipFill>
          <a:blip r:embed="rId2">
            <a:extLst/>
          </a:blip>
          <a:stretch>
            <a:fillRect/>
          </a:stretch>
        </p:blipFill>
        <p:spPr>
          <a:xfrm>
            <a:off x="4267200" y="3276600"/>
            <a:ext cx="4038600" cy="1816100"/>
          </a:xfrm>
          <a:prstGeom prst="rect">
            <a:avLst/>
          </a:prstGeom>
          <a:ln w="12700">
            <a:miter lim="400000"/>
          </a:ln>
        </p:spPr>
      </p:pic>
    </p:spTree>
    <p:extLst>
      <p:ext uri="{BB962C8B-B14F-4D97-AF65-F5344CB8AC3E}">
        <p14:creationId xmlns:p14="http://schemas.microsoft.com/office/powerpoint/2010/main" val="14475098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rtl="1"/>
            <a:r>
              <a:rPr lang="fa-IR" sz="2400" dirty="0">
                <a:cs typeface="B Titr" pitchFamily="2" charset="-78"/>
              </a:rPr>
              <a:t>تورسادس دی پوینت </a:t>
            </a:r>
            <a:r>
              <a:rPr lang="en-US" sz="2400" b="1" dirty="0">
                <a:cs typeface="B Titr" pitchFamily="2" charset="-78"/>
              </a:rPr>
              <a:t>(</a:t>
            </a:r>
            <a:r>
              <a:rPr lang="en-US" sz="2400" b="1" dirty="0" err="1">
                <a:cs typeface="B Titr" pitchFamily="2" charset="-78"/>
              </a:rPr>
              <a:t>Torsades</a:t>
            </a:r>
            <a:r>
              <a:rPr lang="en-US" sz="2400" b="1" dirty="0">
                <a:cs typeface="B Titr" pitchFamily="2" charset="-78"/>
              </a:rPr>
              <a:t> de Point)</a:t>
            </a:r>
          </a:p>
        </p:txBody>
      </p:sp>
      <p:sp>
        <p:nvSpPr>
          <p:cNvPr id="3" name="Content Placeholder 2"/>
          <p:cNvSpPr>
            <a:spLocks noGrp="1"/>
          </p:cNvSpPr>
          <p:nvPr>
            <p:ph idx="1"/>
          </p:nvPr>
        </p:nvSpPr>
        <p:spPr/>
        <p:txBody>
          <a:bodyPr/>
          <a:lstStyle/>
          <a:p>
            <a:pPr marL="306704" indent="-306704" algn="r" defTabSz="403097" rtl="1">
              <a:spcBef>
                <a:spcPts val="2800"/>
              </a:spcBef>
              <a:buNone/>
              <a:defRPr sz="1800"/>
            </a:pPr>
            <a:r>
              <a:rPr lang="fa-IR" b="1" dirty="0" smtClean="0">
                <a:cs typeface="B Compset" pitchFamily="2" charset="-78"/>
              </a:rPr>
              <a:t>درمان:</a:t>
            </a:r>
          </a:p>
          <a:p>
            <a:pPr marL="306704" indent="-306704" algn="r" defTabSz="403097" rtl="1">
              <a:spcBef>
                <a:spcPts val="2800"/>
              </a:spcBef>
              <a:defRPr sz="1800"/>
            </a:pPr>
            <a:r>
              <a:rPr lang="fa-IR" sz="1800" b="1" dirty="0">
                <a:cs typeface="B Compset" pitchFamily="2" charset="-78"/>
              </a:rPr>
              <a:t>اصلاح اختلالات الکترولیتی</a:t>
            </a:r>
          </a:p>
          <a:p>
            <a:pPr marL="306704" indent="-306704" algn="r" defTabSz="403097" rtl="1">
              <a:spcBef>
                <a:spcPts val="2800"/>
              </a:spcBef>
              <a:defRPr sz="1800"/>
            </a:pPr>
            <a:r>
              <a:rPr lang="fa-IR" sz="1800" b="1" dirty="0">
                <a:cs typeface="B Compset" pitchFamily="2" charset="-78"/>
              </a:rPr>
              <a:t>قطع مصرف داروهای طولانی کننده فاصله </a:t>
            </a:r>
            <a:r>
              <a:rPr lang="en-US" sz="1800" b="1" dirty="0">
                <a:cs typeface="B Compset" pitchFamily="2" charset="-78"/>
              </a:rPr>
              <a:t>QT</a:t>
            </a:r>
            <a:endParaRPr lang="fa-IR" sz="1800" b="1" dirty="0">
              <a:cs typeface="B Compset" pitchFamily="2" charset="-78"/>
            </a:endParaRPr>
          </a:p>
          <a:p>
            <a:pPr marL="306704" indent="-306704" algn="r" defTabSz="403097" rtl="1">
              <a:spcBef>
                <a:spcPts val="2800"/>
              </a:spcBef>
              <a:defRPr sz="1800"/>
            </a:pPr>
            <a:r>
              <a:rPr lang="fa-IR" sz="1800" b="1" dirty="0">
                <a:cs typeface="B Compset" pitchFamily="2" charset="-78"/>
              </a:rPr>
              <a:t>سولفات منیزیوم</a:t>
            </a:r>
          </a:p>
          <a:p>
            <a:pPr marL="306704" indent="-306704" algn="r" defTabSz="403097" rtl="1">
              <a:spcBef>
                <a:spcPts val="2800"/>
              </a:spcBef>
              <a:defRPr sz="1800"/>
            </a:pPr>
            <a:r>
              <a:rPr lang="fa-IR" sz="1800" b="1" dirty="0">
                <a:cs typeface="B Compset" pitchFamily="2" charset="-78"/>
              </a:rPr>
              <a:t> شوک الکتریکی</a:t>
            </a:r>
          </a:p>
          <a:p>
            <a:pPr algn="r" rtl="1"/>
            <a:endParaRPr lang="en-US" b="1" dirty="0">
              <a:cs typeface="B Compset" pitchFamily="2" charset="-78"/>
            </a:endParaRPr>
          </a:p>
        </p:txBody>
      </p:sp>
    </p:spTree>
    <p:extLst>
      <p:ext uri="{BB962C8B-B14F-4D97-AF65-F5344CB8AC3E}">
        <p14:creationId xmlns:p14="http://schemas.microsoft.com/office/powerpoint/2010/main" val="17615874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a:cs typeface="B Titr" pitchFamily="2" charset="-78"/>
              </a:rPr>
              <a:t>فیبریلاسیون بطنی </a:t>
            </a:r>
            <a:r>
              <a:rPr lang="en-US" sz="2400" b="1" dirty="0">
                <a:cs typeface="B Titr" pitchFamily="2" charset="-78"/>
              </a:rPr>
              <a:t>(Ventricular Fibrillation)</a:t>
            </a:r>
          </a:p>
        </p:txBody>
      </p:sp>
      <p:sp>
        <p:nvSpPr>
          <p:cNvPr id="3" name="Content Placeholder 2"/>
          <p:cNvSpPr>
            <a:spLocks noGrp="1"/>
          </p:cNvSpPr>
          <p:nvPr>
            <p:ph idx="1"/>
          </p:nvPr>
        </p:nvSpPr>
        <p:spPr>
          <a:xfrm>
            <a:off x="1905000" y="1524001"/>
            <a:ext cx="8229600" cy="4525963"/>
          </a:xfrm>
        </p:spPr>
        <p:txBody>
          <a:bodyPr/>
          <a:lstStyle/>
          <a:p>
            <a:pPr marL="400050" indent="-400050" algn="just" defTabSz="525779" rtl="1">
              <a:spcBef>
                <a:spcPts val="3700"/>
              </a:spcBef>
              <a:defRPr sz="1800"/>
            </a:pPr>
            <a:r>
              <a:rPr lang="fa-IR" b="1" dirty="0" smtClean="0">
                <a:cs typeface="B Compset" pitchFamily="2" charset="-78"/>
              </a:rPr>
              <a:t>در این ریتم سلول‌های بطنی یک سری ارتعاشاتی را از خود نشان می‌دهند که هیچکدام منجر به یک انقباض کامل در عضله قلب نمی‌شود. </a:t>
            </a:r>
          </a:p>
          <a:p>
            <a:pPr marL="400050" indent="-400050" algn="just" defTabSz="525779" rtl="1">
              <a:spcBef>
                <a:spcPts val="3700"/>
              </a:spcBef>
              <a:defRPr sz="1800"/>
            </a:pPr>
            <a:r>
              <a:rPr lang="fa-IR" b="1" dirty="0" smtClean="0">
                <a:cs typeface="B Compset" pitchFamily="2" charset="-78"/>
              </a:rPr>
              <a:t>در نتیجه روی </a:t>
            </a:r>
            <a:r>
              <a:rPr lang="en-US" b="1" dirty="0" smtClean="0">
                <a:cs typeface="B Compset" pitchFamily="2" charset="-78"/>
              </a:rPr>
              <a:t>ECG</a:t>
            </a:r>
            <a:r>
              <a:rPr lang="fa-IR" b="1" dirty="0" smtClean="0">
                <a:cs typeface="B Compset" pitchFamily="2" charset="-78"/>
              </a:rPr>
              <a:t> هیچ‌کدام از اجزای الکتروکاردیوگرام دیده نمی‌شود و در عوض امواج سازمان نیافته‌ای مشاهده می‌گردد</a:t>
            </a:r>
            <a:r>
              <a:rPr lang="en-US" b="1" dirty="0" smtClean="0">
                <a:cs typeface="B Compset" pitchFamily="2" charset="-78"/>
              </a:rPr>
              <a:t>.</a:t>
            </a:r>
          </a:p>
          <a:p>
            <a:pPr algn="r" rtl="1"/>
            <a:endParaRPr lang="en-US" dirty="0"/>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1016" y="3975205"/>
            <a:ext cx="9793224" cy="1737695"/>
          </a:xfrm>
          <a:prstGeom prst="rect">
            <a:avLst/>
          </a:prstGeom>
        </p:spPr>
      </p:pic>
    </p:spTree>
    <p:extLst>
      <p:ext uri="{BB962C8B-B14F-4D97-AF65-F5344CB8AC3E}">
        <p14:creationId xmlns:p14="http://schemas.microsoft.com/office/powerpoint/2010/main" val="12999178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b="1" dirty="0">
                <a:cs typeface="B Titr" pitchFamily="2" charset="-78"/>
              </a:rPr>
              <a:t>فیبریلاسیون بطنی </a:t>
            </a:r>
            <a:r>
              <a:rPr lang="en-US" sz="2400" b="1" dirty="0">
                <a:cs typeface="B Titr" pitchFamily="2" charset="-78"/>
              </a:rPr>
              <a:t>(Ventricular Fibrillation)</a:t>
            </a:r>
          </a:p>
        </p:txBody>
      </p:sp>
      <p:sp>
        <p:nvSpPr>
          <p:cNvPr id="3" name="Content Placeholder 2"/>
          <p:cNvSpPr>
            <a:spLocks noGrp="1"/>
          </p:cNvSpPr>
          <p:nvPr>
            <p:ph idx="1"/>
          </p:nvPr>
        </p:nvSpPr>
        <p:spPr/>
        <p:txBody>
          <a:bodyPr/>
          <a:lstStyle/>
          <a:p>
            <a:pPr marL="400050" indent="-400050" algn="just" defTabSz="525779" rtl="1">
              <a:spcBef>
                <a:spcPts val="3700"/>
              </a:spcBef>
              <a:buNone/>
              <a:defRPr sz="1800"/>
            </a:pPr>
            <a:r>
              <a:rPr lang="fa-IR" b="1" dirty="0" smtClean="0">
                <a:cs typeface="B Compset" pitchFamily="2" charset="-78"/>
              </a:rPr>
              <a:t>درمان:</a:t>
            </a:r>
          </a:p>
          <a:p>
            <a:pPr marL="400050" indent="-400050" algn="r" defTabSz="525779" rtl="1">
              <a:spcBef>
                <a:spcPts val="3700"/>
              </a:spcBef>
              <a:defRPr sz="1800"/>
            </a:pPr>
            <a:r>
              <a:rPr lang="fa-IR" b="1" dirty="0" smtClean="0">
                <a:cs typeface="B Compset" pitchFamily="2" charset="-78"/>
              </a:rPr>
              <a:t>این ریتم سریعاً باید با </a:t>
            </a:r>
            <a:r>
              <a:rPr lang="en-US" b="1" dirty="0" smtClean="0">
                <a:cs typeface="B Compset" pitchFamily="2" charset="-78"/>
              </a:rPr>
              <a:t>DC shock </a:t>
            </a:r>
            <a:r>
              <a:rPr lang="fa-IR" b="1" dirty="0" smtClean="0">
                <a:cs typeface="B Compset" pitchFamily="2" charset="-78"/>
              </a:rPr>
              <a:t> به صورت غیر سینکرونایزه درمان شود. </a:t>
            </a:r>
          </a:p>
          <a:p>
            <a:pPr marL="400050" indent="-400050" algn="r" defTabSz="525779" rtl="1">
              <a:spcBef>
                <a:spcPts val="3700"/>
              </a:spcBef>
              <a:defRPr sz="1800"/>
            </a:pPr>
            <a:r>
              <a:rPr lang="fa-IR" b="1" dirty="0" smtClean="0">
                <a:cs typeface="B Compset" pitchFamily="2" charset="-78"/>
              </a:rPr>
              <a:t>هرگونه تعلل در این کار سبب مرگ بیمار خواهد شد.</a:t>
            </a:r>
          </a:p>
          <a:p>
            <a:pPr algn="r" rtl="1"/>
            <a:endParaRPr lang="en-US" b="1" dirty="0">
              <a:cs typeface="B Compset" pitchFamily="2" charset="-78"/>
            </a:endParaRPr>
          </a:p>
        </p:txBody>
      </p:sp>
      <p:pic>
        <p:nvPicPr>
          <p:cNvPr id="4" name="pasted-image.png"/>
          <p:cNvPicPr/>
          <p:nvPr/>
        </p:nvPicPr>
        <p:blipFill>
          <a:blip r:embed="rId2">
            <a:extLst/>
          </a:blip>
          <a:stretch>
            <a:fillRect/>
          </a:stretch>
        </p:blipFill>
        <p:spPr>
          <a:xfrm>
            <a:off x="3657600" y="3886200"/>
            <a:ext cx="5029200" cy="1079500"/>
          </a:xfrm>
          <a:prstGeom prst="rect">
            <a:avLst/>
          </a:prstGeom>
          <a:ln w="12700">
            <a:miter lim="400000"/>
          </a:ln>
        </p:spPr>
      </p:pic>
    </p:spTree>
    <p:extLst>
      <p:ext uri="{BB962C8B-B14F-4D97-AF65-F5344CB8AC3E}">
        <p14:creationId xmlns:p14="http://schemas.microsoft.com/office/powerpoint/2010/main" val="42467193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a:cs typeface="B Titr" pitchFamily="2" charset="-78"/>
              </a:rPr>
              <a:t>دفیبریلاتور</a:t>
            </a:r>
            <a:endParaRPr lang="en-US" sz="2400" dirty="0">
              <a:cs typeface="B Titr" pitchFamily="2" charset="-78"/>
            </a:endParaRPr>
          </a:p>
        </p:txBody>
      </p:sp>
      <p:sp>
        <p:nvSpPr>
          <p:cNvPr id="3" name="Content Placeholder 2"/>
          <p:cNvSpPr>
            <a:spLocks noGrp="1"/>
          </p:cNvSpPr>
          <p:nvPr>
            <p:ph idx="1"/>
          </p:nvPr>
        </p:nvSpPr>
        <p:spPr/>
        <p:txBody>
          <a:bodyPr/>
          <a:lstStyle/>
          <a:p>
            <a:pPr algn="just" rtl="1">
              <a:buNone/>
            </a:pPr>
            <a:r>
              <a:rPr lang="fa-IR" sz="1800" b="1" dirty="0">
                <a:cs typeface="B Compset" pitchFamily="2" charset="-78"/>
              </a:rPr>
              <a:t>دو نوع شوک داریم : </a:t>
            </a:r>
          </a:p>
          <a:p>
            <a:pPr algn="just" rtl="1">
              <a:buNone/>
            </a:pPr>
            <a:endParaRPr lang="fa-IR" sz="1800" b="1" dirty="0">
              <a:cs typeface="B Compset" pitchFamily="2" charset="-78"/>
            </a:endParaRPr>
          </a:p>
          <a:p>
            <a:pPr algn="just" rtl="1">
              <a:buFont typeface="+mj-lt"/>
              <a:buAutoNum type="arabicPeriod"/>
            </a:pPr>
            <a:r>
              <a:rPr lang="fa-IR" sz="1800" b="1" dirty="0">
                <a:cs typeface="B Compset" pitchFamily="2" charset="-78"/>
              </a:rPr>
              <a:t>دفیبریلاسیون: شوک حداکثر دوز یعنی 200ژول با انواع بای فازیک و 360 ژول با الکتروشوک های قدیمی </a:t>
            </a:r>
          </a:p>
          <a:p>
            <a:pPr algn="just" rtl="1">
              <a:buFont typeface="+mj-lt"/>
              <a:buAutoNum type="arabicPeriod"/>
            </a:pPr>
            <a:r>
              <a:rPr lang="fa-IR" sz="1800" b="1" dirty="0">
                <a:cs typeface="B Compset" pitchFamily="2" charset="-78"/>
              </a:rPr>
              <a:t>الکتروکاردیوورژن:  یک شوک سینکرونایزه است که دوز آن قابل تنظیم است.</a:t>
            </a:r>
          </a:p>
          <a:p>
            <a:pPr algn="just" rtl="1">
              <a:buFont typeface="+mj-lt"/>
              <a:buAutoNum type="arabicPeriod"/>
            </a:pPr>
            <a:endParaRPr lang="fa-IR" sz="1800" b="1" dirty="0">
              <a:cs typeface="B Compset" pitchFamily="2" charset="-78"/>
            </a:endParaRPr>
          </a:p>
          <a:p>
            <a:pPr algn="just" rtl="1">
              <a:buFont typeface="+mj-lt"/>
              <a:buAutoNum type="arabicPeriod"/>
            </a:pPr>
            <a:endParaRPr lang="fa-IR" sz="1800" b="1" dirty="0">
              <a:cs typeface="B Compset" pitchFamily="2" charset="-78"/>
            </a:endParaRPr>
          </a:p>
          <a:p>
            <a:pPr algn="just" rtl="1"/>
            <a:endParaRPr lang="en-US" sz="1800" b="1" dirty="0">
              <a:cs typeface="B Compset" pitchFamily="2" charset="-78"/>
            </a:endParaRPr>
          </a:p>
        </p:txBody>
      </p:sp>
      <p:sp>
        <p:nvSpPr>
          <p:cNvPr id="4" name="Flowchart: Predefined Process 3"/>
          <p:cNvSpPr/>
          <p:nvPr/>
        </p:nvSpPr>
        <p:spPr>
          <a:xfrm>
            <a:off x="2514600" y="3352800"/>
            <a:ext cx="7467600" cy="1447800"/>
          </a:xfrm>
          <a:prstGeom prst="flowChartPredefined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fa-IR" sz="2000" b="1" dirty="0">
                <a:solidFill>
                  <a:srgbClr val="000000"/>
                </a:solidFill>
                <a:cs typeface="B Compset" pitchFamily="2" charset="-78"/>
              </a:rPr>
              <a:t>*دستگاه </a:t>
            </a:r>
            <a:r>
              <a:rPr lang="en-US" sz="2000" b="1" dirty="0">
                <a:solidFill>
                  <a:srgbClr val="000000"/>
                </a:solidFill>
                <a:cs typeface="B Compset" pitchFamily="2" charset="-78"/>
              </a:rPr>
              <a:t>AED</a:t>
            </a:r>
            <a:r>
              <a:rPr lang="fa-IR" sz="2000" b="1" dirty="0">
                <a:solidFill>
                  <a:srgbClr val="000000"/>
                </a:solidFill>
                <a:cs typeface="B Compset" pitchFamily="2" charset="-78"/>
              </a:rPr>
              <a:t> فقط شوک نوع 1 را به بیمار می دهد*</a:t>
            </a:r>
          </a:p>
        </p:txBody>
      </p:sp>
    </p:spTree>
    <p:extLst>
      <p:ext uri="{BB962C8B-B14F-4D97-AF65-F5344CB8AC3E}">
        <p14:creationId xmlns:p14="http://schemas.microsoft.com/office/powerpoint/2010/main" val="2543195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b="1" dirty="0">
                <a:cs typeface="B Titr" pitchFamily="2" charset="-78"/>
              </a:rPr>
              <a:t>دستگاه </a:t>
            </a:r>
            <a:r>
              <a:rPr lang="en-US" sz="2400" b="1" dirty="0">
                <a:cs typeface="B Titr" pitchFamily="2" charset="-78"/>
              </a:rPr>
              <a:t>AED</a:t>
            </a:r>
          </a:p>
        </p:txBody>
      </p:sp>
      <p:sp>
        <p:nvSpPr>
          <p:cNvPr id="3" name="Content Placeholder 2"/>
          <p:cNvSpPr>
            <a:spLocks noGrp="1"/>
          </p:cNvSpPr>
          <p:nvPr>
            <p:ph idx="1"/>
          </p:nvPr>
        </p:nvSpPr>
        <p:spPr/>
        <p:txBody>
          <a:bodyPr/>
          <a:lstStyle/>
          <a:p>
            <a:pPr algn="r" rtl="1">
              <a:buNone/>
            </a:pPr>
            <a:r>
              <a:rPr lang="fa-IR" sz="1800" b="1" dirty="0">
                <a:cs typeface="B Compset" pitchFamily="2" charset="-78"/>
              </a:rPr>
              <a:t>با توجه به این که دستگاه </a:t>
            </a:r>
            <a:r>
              <a:rPr lang="en-US" sz="1800" b="1" dirty="0">
                <a:cs typeface="B Compset" pitchFamily="2" charset="-78"/>
              </a:rPr>
              <a:t>AED</a:t>
            </a:r>
            <a:r>
              <a:rPr lang="fa-IR" sz="1800" b="1" dirty="0">
                <a:cs typeface="B Compset" pitchFamily="2" charset="-78"/>
              </a:rPr>
              <a:t> جهت تمامی ریتم های تورسادس دی پوینت، </a:t>
            </a:r>
            <a:r>
              <a:rPr lang="en-US" sz="1800" b="1" dirty="0">
                <a:cs typeface="B Compset" pitchFamily="2" charset="-78"/>
              </a:rPr>
              <a:t>VT</a:t>
            </a:r>
            <a:r>
              <a:rPr lang="fa-IR" sz="1800" b="1" dirty="0">
                <a:cs typeface="B Compset" pitchFamily="2" charset="-78"/>
              </a:rPr>
              <a:t> و </a:t>
            </a:r>
            <a:r>
              <a:rPr lang="en-US" sz="1800" b="1" dirty="0">
                <a:cs typeface="B Compset" pitchFamily="2" charset="-78"/>
              </a:rPr>
              <a:t>VF</a:t>
            </a:r>
            <a:r>
              <a:rPr lang="fa-IR" sz="1800" b="1" dirty="0">
                <a:cs typeface="B Compset" pitchFamily="2" charset="-78"/>
              </a:rPr>
              <a:t> شوک را توصیه می کند:</a:t>
            </a:r>
          </a:p>
          <a:p>
            <a:pPr algn="r" rtl="1">
              <a:buNone/>
            </a:pPr>
            <a:endParaRPr lang="fa-IR" sz="1800" b="1" dirty="0">
              <a:cs typeface="B Compset" pitchFamily="2" charset="-78"/>
            </a:endParaRPr>
          </a:p>
          <a:p>
            <a:pPr algn="r" rtl="1"/>
            <a:r>
              <a:rPr lang="fa-IR" sz="1800" b="1" dirty="0">
                <a:cs typeface="B Compset" pitchFamily="2" charset="-78"/>
              </a:rPr>
              <a:t> به همه موارد </a:t>
            </a:r>
            <a:r>
              <a:rPr lang="en-US" sz="1800" b="1" dirty="0">
                <a:cs typeface="B Compset" pitchFamily="2" charset="-78"/>
              </a:rPr>
              <a:t>VF</a:t>
            </a:r>
            <a:r>
              <a:rPr lang="fa-IR" sz="1800" b="1" dirty="0">
                <a:cs typeface="B Compset" pitchFamily="2" charset="-78"/>
              </a:rPr>
              <a:t> باید شوک داده شود. و در درمان موارد </a:t>
            </a:r>
            <a:r>
              <a:rPr lang="en-US" sz="1800" b="1" dirty="0">
                <a:cs typeface="B Compset" pitchFamily="2" charset="-78"/>
              </a:rPr>
              <a:t>VF</a:t>
            </a:r>
            <a:r>
              <a:rPr lang="fa-IR" sz="1800" b="1" dirty="0">
                <a:cs typeface="B Compset" pitchFamily="2" charset="-78"/>
              </a:rPr>
              <a:t> تغییر خاصی لازم نیست.</a:t>
            </a:r>
          </a:p>
          <a:p>
            <a:pPr algn="r" rtl="1"/>
            <a:endParaRPr lang="fa-IR" sz="1800" b="1" dirty="0">
              <a:cs typeface="B Compset" pitchFamily="2" charset="-78"/>
            </a:endParaRPr>
          </a:p>
          <a:p>
            <a:pPr algn="r" rtl="1"/>
            <a:r>
              <a:rPr lang="fa-IR" sz="1800" b="1" dirty="0">
                <a:cs typeface="B Compset" pitchFamily="2" charset="-78"/>
              </a:rPr>
              <a:t>ولی در موارد  </a:t>
            </a:r>
            <a:r>
              <a:rPr lang="en-US" sz="1800" b="1" dirty="0">
                <a:cs typeface="B Compset" pitchFamily="2" charset="-78"/>
              </a:rPr>
              <a:t>VT</a:t>
            </a:r>
            <a:r>
              <a:rPr lang="fa-IR" sz="1800" b="1" dirty="0">
                <a:cs typeface="B Compset" pitchFamily="2" charset="-78"/>
              </a:rPr>
              <a:t> نبض بیمار چک شود در صورتیکه نبض ندارد مانند </a:t>
            </a:r>
            <a:r>
              <a:rPr lang="en-US" sz="1800" b="1" dirty="0">
                <a:cs typeface="B Compset" pitchFamily="2" charset="-78"/>
              </a:rPr>
              <a:t>VF</a:t>
            </a:r>
            <a:r>
              <a:rPr lang="fa-IR" sz="1800" b="1" dirty="0">
                <a:cs typeface="B Compset" pitchFamily="2" charset="-78"/>
              </a:rPr>
              <a:t> شوک داده شود ولی در صورت داشتن نبض یا علائمی دال بر وجود نبض مثل تنفس، تکان خوردن و ... ،  شوک داده نشود.</a:t>
            </a:r>
          </a:p>
          <a:p>
            <a:pPr algn="r" rtl="1"/>
            <a:endParaRPr lang="en-US" sz="1800" b="1" dirty="0">
              <a:cs typeface="B Compset" pitchFamily="2" charset="-78"/>
            </a:endParaRPr>
          </a:p>
        </p:txBody>
      </p:sp>
    </p:spTree>
    <p:extLst>
      <p:ext uri="{BB962C8B-B14F-4D97-AF65-F5344CB8AC3E}">
        <p14:creationId xmlns:p14="http://schemas.microsoft.com/office/powerpoint/2010/main" val="22297169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a:cs typeface="B Titr" pitchFamily="2" charset="-78"/>
              </a:rPr>
              <a:t>ریتم‌های بطنی</a:t>
            </a:r>
            <a:endParaRPr lang="en-US" sz="2400" dirty="0"/>
          </a:p>
        </p:txBody>
      </p:sp>
      <p:sp>
        <p:nvSpPr>
          <p:cNvPr id="3" name="Content Placeholder 2"/>
          <p:cNvSpPr>
            <a:spLocks noGrp="1"/>
          </p:cNvSpPr>
          <p:nvPr>
            <p:ph idx="1"/>
          </p:nvPr>
        </p:nvSpPr>
        <p:spPr/>
        <p:txBody>
          <a:bodyPr/>
          <a:lstStyle/>
          <a:p>
            <a:pPr lvl="0" algn="r" rtl="1"/>
            <a:r>
              <a:rPr lang="fa-IR" sz="1800" b="1" dirty="0">
                <a:cs typeface="B Compset" pitchFamily="2" charset="-78"/>
              </a:rPr>
              <a:t>همان‌طور که گفته شد، سلول‌های بطنی توانایی تولید ایمپالس‌های الکتریکی را با سرعت ذاتی حدود 40-20 ضربان در دقیقه دارا هستند.</a:t>
            </a:r>
          </a:p>
          <a:p>
            <a:pPr lvl="0" algn="r" rtl="1"/>
            <a:endParaRPr lang="fa-IR" sz="1800" b="1" dirty="0">
              <a:cs typeface="B Compset" pitchFamily="2" charset="-78"/>
            </a:endParaRPr>
          </a:p>
          <a:p>
            <a:pPr lvl="0" algn="r" rtl="1"/>
            <a:r>
              <a:rPr lang="fa-IR" sz="1800" b="1" dirty="0">
                <a:cs typeface="B Compset" pitchFamily="2" charset="-78"/>
              </a:rPr>
              <a:t> شکل امواجی که از بطن‌ها منشاء می‌گیرند، با امواج </a:t>
            </a:r>
            <a:r>
              <a:rPr lang="en-US" sz="1800" b="1" dirty="0">
                <a:cs typeface="B Compset" pitchFamily="2" charset="-78"/>
              </a:rPr>
              <a:t>QRS </a:t>
            </a:r>
            <a:r>
              <a:rPr lang="fa-IR" sz="1800" b="1" dirty="0">
                <a:cs typeface="B Compset" pitchFamily="2" charset="-78"/>
              </a:rPr>
              <a:t> طبیعی تفاوت‌های چشم‌گیری دارند: ایمپالس‌های شکل گرفته در بطن‌ها چون سلول‌های بطنی را از مسیر غیر طبیعی و سلول به سلول دپولاریزه می‌کنند، کمپلکس </a:t>
            </a:r>
            <a:r>
              <a:rPr lang="en-US" sz="1800" b="1" dirty="0">
                <a:cs typeface="B Compset" pitchFamily="2" charset="-78"/>
              </a:rPr>
              <a:t>QRS </a:t>
            </a:r>
            <a:r>
              <a:rPr lang="fa-IR" sz="1800" b="1" dirty="0">
                <a:cs typeface="B Compset" pitchFamily="2" charset="-78"/>
              </a:rPr>
              <a:t> شکل پهن و غیر طبیعی پیدا می‌کند. </a:t>
            </a:r>
          </a:p>
          <a:p>
            <a:pPr lvl="0" algn="r" rtl="1"/>
            <a:endParaRPr lang="fa-IR" sz="1800" b="1" dirty="0">
              <a:cs typeface="B Compset" pitchFamily="2" charset="-78"/>
            </a:endParaRPr>
          </a:p>
          <a:p>
            <a:pPr lvl="0" algn="r" rtl="1"/>
            <a:r>
              <a:rPr lang="fa-IR" sz="1800" b="1" dirty="0">
                <a:cs typeface="B Compset" pitchFamily="2" charset="-78"/>
              </a:rPr>
              <a:t>چون دهلیزها از پایین به بالا دپولاریزه می‌شوند، امواج </a:t>
            </a:r>
            <a:r>
              <a:rPr lang="en-US" sz="1800" b="1" dirty="0">
                <a:cs typeface="B Compset" pitchFamily="2" charset="-78"/>
              </a:rPr>
              <a:t>P </a:t>
            </a:r>
            <a:r>
              <a:rPr lang="fa-IR" sz="1800" b="1" dirty="0">
                <a:cs typeface="B Compset" pitchFamily="2" charset="-78"/>
              </a:rPr>
              <a:t> در صورت دیده شدن وارونه و بعد از امواج </a:t>
            </a:r>
            <a:r>
              <a:rPr lang="en-US" sz="1800" b="1" dirty="0">
                <a:cs typeface="B Compset" pitchFamily="2" charset="-78"/>
              </a:rPr>
              <a:t>QRS </a:t>
            </a:r>
            <a:r>
              <a:rPr lang="fa-IR" sz="1800" b="1" dirty="0">
                <a:cs typeface="B Compset" pitchFamily="2" charset="-78"/>
              </a:rPr>
              <a:t>دیده می‌شود. </a:t>
            </a:r>
            <a:r>
              <a:rPr lang="en-US" sz="1800" b="1" dirty="0">
                <a:cs typeface="B Compset" pitchFamily="2" charset="-78"/>
              </a:rPr>
              <a:t>(retrograde P wave)</a:t>
            </a:r>
          </a:p>
        </p:txBody>
      </p:sp>
    </p:spTree>
    <p:extLst>
      <p:ext uri="{BB962C8B-B14F-4D97-AF65-F5344CB8AC3E}">
        <p14:creationId xmlns:p14="http://schemas.microsoft.com/office/powerpoint/2010/main" val="33361999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82270" indent="-382270" defTabSz="502412" rtl="1">
              <a:spcBef>
                <a:spcPts val="3600"/>
              </a:spcBef>
              <a:defRPr sz="1800"/>
            </a:pPr>
            <a:r>
              <a:rPr lang="fa-IR" sz="2400" dirty="0">
                <a:cs typeface="B Titr" pitchFamily="2" charset="-78"/>
              </a:rPr>
              <a:t>ضربان زودرس بطنی </a:t>
            </a:r>
            <a:r>
              <a:rPr lang="en-US" sz="2400" b="1" dirty="0">
                <a:cs typeface="B Titr" pitchFamily="2" charset="-78"/>
              </a:rPr>
              <a:t>(Premature Ventricular Complex/ PVC/ Ventricular </a:t>
            </a:r>
            <a:r>
              <a:rPr lang="en-US" sz="2400" b="1" dirty="0" err="1">
                <a:cs typeface="B Titr" pitchFamily="2" charset="-78"/>
              </a:rPr>
              <a:t>Extrasystole</a:t>
            </a:r>
            <a:r>
              <a:rPr lang="en-US" sz="2400" b="1" dirty="0">
                <a:cs typeface="B Titr" pitchFamily="2" charset="-78"/>
              </a:rPr>
              <a:t>)</a:t>
            </a:r>
          </a:p>
        </p:txBody>
      </p:sp>
      <p:sp>
        <p:nvSpPr>
          <p:cNvPr id="3" name="Content Placeholder 2"/>
          <p:cNvSpPr>
            <a:spLocks noGrp="1"/>
          </p:cNvSpPr>
          <p:nvPr>
            <p:ph idx="1"/>
          </p:nvPr>
        </p:nvSpPr>
        <p:spPr/>
        <p:txBody>
          <a:bodyPr/>
          <a:lstStyle/>
          <a:p>
            <a:pPr lvl="0" algn="just" rtl="1"/>
            <a:r>
              <a:rPr lang="fa-IR" sz="1800" b="1" dirty="0">
                <a:cs typeface="B Compset" pitchFamily="2" charset="-78"/>
              </a:rPr>
              <a:t>در این بی‌نظمی یک کانون نابجا در بطن‌ها قبل از اینکه گره سینوسی فرصت صدور ایمپالس بعدی را پیدا کند، یک ایمپالس صادر می‌کند که سبب دپولاریزه شدن کل ماهیچه قلب می‌شود.</a:t>
            </a:r>
          </a:p>
          <a:p>
            <a:pPr lvl="0" algn="just" rtl="1"/>
            <a:endParaRPr lang="fa-IR" sz="1800" b="1" dirty="0">
              <a:cs typeface="B Compset" pitchFamily="2" charset="-78"/>
            </a:endParaRPr>
          </a:p>
          <a:p>
            <a:pPr lvl="0" algn="just" rtl="1"/>
            <a:r>
              <a:rPr lang="en-US" sz="1800" b="1" dirty="0">
                <a:cs typeface="B Compset" pitchFamily="2" charset="-78"/>
              </a:rPr>
              <a:t>PVC </a:t>
            </a:r>
            <a:r>
              <a:rPr lang="fa-IR" sz="1800" b="1" dirty="0">
                <a:cs typeface="B Compset" pitchFamily="2" charset="-78"/>
              </a:rPr>
              <a:t> یک بی‌نظمی شایع می‌باشد. </a:t>
            </a:r>
          </a:p>
          <a:p>
            <a:pPr algn="r" rtl="1"/>
            <a:endParaRPr lang="en-US" sz="1800" dirty="0">
              <a:cs typeface="B Compset" pitchFamily="2" charset="-78"/>
            </a:endParaRPr>
          </a:p>
        </p:txBody>
      </p:sp>
      <p:pic>
        <p:nvPicPr>
          <p:cNvPr id="4" name="pasted-image.png"/>
          <p:cNvPicPr/>
          <p:nvPr/>
        </p:nvPicPr>
        <p:blipFill>
          <a:blip r:embed="rId2">
            <a:extLst/>
          </a:blip>
          <a:stretch>
            <a:fillRect/>
          </a:stretch>
        </p:blipFill>
        <p:spPr>
          <a:xfrm>
            <a:off x="3810000" y="3276600"/>
            <a:ext cx="4711700" cy="1600200"/>
          </a:xfrm>
          <a:prstGeom prst="rect">
            <a:avLst/>
          </a:prstGeom>
          <a:ln w="12700">
            <a:miter lim="400000"/>
          </a:ln>
        </p:spPr>
      </p:pic>
    </p:spTree>
    <p:extLst>
      <p:ext uri="{BB962C8B-B14F-4D97-AF65-F5344CB8AC3E}">
        <p14:creationId xmlns:p14="http://schemas.microsoft.com/office/powerpoint/2010/main" val="21653051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a:solidFill>
                  <a:srgbClr val="000000"/>
                </a:solidFill>
                <a:cs typeface="B Titr" pitchFamily="2" charset="-78"/>
              </a:rPr>
              <a:t>ضربان زودرس بطنی </a:t>
            </a:r>
            <a:r>
              <a:rPr lang="en-US" sz="2400" b="1" dirty="0">
                <a:solidFill>
                  <a:srgbClr val="000000"/>
                </a:solidFill>
                <a:cs typeface="B Titr" pitchFamily="2" charset="-78"/>
              </a:rPr>
              <a:t>(Premature Ventricular Complex/ PVC/ Ventricular </a:t>
            </a:r>
            <a:r>
              <a:rPr lang="en-US" sz="2400" b="1" dirty="0" err="1">
                <a:solidFill>
                  <a:srgbClr val="000000"/>
                </a:solidFill>
                <a:cs typeface="B Titr" pitchFamily="2" charset="-78"/>
              </a:rPr>
              <a:t>Extrasystole</a:t>
            </a:r>
            <a:r>
              <a:rPr lang="en-US" sz="2400" b="1" dirty="0">
                <a:solidFill>
                  <a:srgbClr val="000000"/>
                </a:solidFill>
                <a:cs typeface="B Titr" pitchFamily="2" charset="-78"/>
              </a:rPr>
              <a:t>)</a:t>
            </a:r>
            <a:endParaRPr lang="en-US" dirty="0"/>
          </a:p>
        </p:txBody>
      </p:sp>
      <p:sp>
        <p:nvSpPr>
          <p:cNvPr id="3" name="Content Placeholder 2"/>
          <p:cNvSpPr>
            <a:spLocks noGrp="1"/>
          </p:cNvSpPr>
          <p:nvPr>
            <p:ph idx="1"/>
          </p:nvPr>
        </p:nvSpPr>
        <p:spPr>
          <a:xfrm>
            <a:off x="609600" y="1417639"/>
            <a:ext cx="10972800" cy="4708526"/>
          </a:xfrm>
        </p:spPr>
        <p:txBody>
          <a:bodyPr/>
          <a:lstStyle/>
          <a:p>
            <a:pPr algn="r" rtl="1"/>
            <a:r>
              <a:rPr lang="fa-IR" sz="2000" b="1" dirty="0">
                <a:cs typeface="Compset" panose="00000400000000000000" pitchFamily="2" charset="-78"/>
              </a:rPr>
              <a:t>انواع ضربه هاي زودرس بطنی </a:t>
            </a:r>
            <a:r>
              <a:rPr lang="fa-IR" sz="2000" b="1" dirty="0" smtClean="0">
                <a:cs typeface="Compset" panose="00000400000000000000" pitchFamily="2" charset="-78"/>
              </a:rPr>
              <a:t>:</a:t>
            </a:r>
          </a:p>
          <a:p>
            <a:pPr marL="0" indent="0" algn="r" rtl="1">
              <a:lnSpc>
                <a:spcPct val="150000"/>
              </a:lnSpc>
              <a:buNone/>
            </a:pPr>
            <a:r>
              <a:rPr lang="fa-IR" sz="2000" b="1" dirty="0" smtClean="0">
                <a:cs typeface="Compset" panose="00000400000000000000" pitchFamily="2" charset="-78"/>
              </a:rPr>
              <a:t>- </a:t>
            </a:r>
            <a:r>
              <a:rPr lang="en-US" sz="2000" b="1" dirty="0">
                <a:cs typeface="Compset" panose="00000400000000000000" pitchFamily="2" charset="-78"/>
              </a:rPr>
              <a:t>PVC : uniform PVC</a:t>
            </a:r>
            <a:r>
              <a:rPr lang="fa-IR" sz="2000" b="1" dirty="0">
                <a:cs typeface="Compset" panose="00000400000000000000" pitchFamily="2" charset="-78"/>
              </a:rPr>
              <a:t>هاي یک شکل بوده و داراي یک کانون می باشد</a:t>
            </a:r>
            <a:r>
              <a:rPr lang="fa-IR" sz="2000" b="1" dirty="0" smtClean="0">
                <a:cs typeface="Compset" panose="00000400000000000000" pitchFamily="2" charset="-78"/>
              </a:rPr>
              <a:t>.</a:t>
            </a:r>
          </a:p>
          <a:p>
            <a:pPr marL="0" indent="0" algn="r" rtl="1">
              <a:lnSpc>
                <a:spcPct val="150000"/>
              </a:lnSpc>
              <a:buNone/>
            </a:pPr>
            <a:r>
              <a:rPr lang="fa-IR" sz="2000" b="1" dirty="0" smtClean="0">
                <a:cs typeface="Compset" panose="00000400000000000000" pitchFamily="2" charset="-78"/>
              </a:rPr>
              <a:t>- </a:t>
            </a:r>
            <a:r>
              <a:rPr lang="en-US" sz="2000" b="1" dirty="0">
                <a:cs typeface="Compset" panose="00000400000000000000" pitchFamily="2" charset="-78"/>
              </a:rPr>
              <a:t>PVC : multiform PVC</a:t>
            </a:r>
            <a:r>
              <a:rPr lang="fa-IR" sz="2000" b="1" dirty="0">
                <a:cs typeface="Compset" panose="00000400000000000000" pitchFamily="2" charset="-78"/>
              </a:rPr>
              <a:t>هاي چند شکل بوده و اغلب داراي چند کانون می باشد</a:t>
            </a:r>
            <a:r>
              <a:rPr lang="fa-IR" sz="2000" b="1" dirty="0" smtClean="0">
                <a:cs typeface="Compset" panose="00000400000000000000" pitchFamily="2" charset="-78"/>
              </a:rPr>
              <a:t>.</a:t>
            </a:r>
          </a:p>
          <a:p>
            <a:pPr marL="0" indent="0" algn="r" rtl="1">
              <a:lnSpc>
                <a:spcPct val="150000"/>
              </a:lnSpc>
              <a:buNone/>
            </a:pPr>
            <a:r>
              <a:rPr lang="fa-IR" sz="2000" b="1" dirty="0" smtClean="0">
                <a:cs typeface="Compset" panose="00000400000000000000" pitchFamily="2" charset="-78"/>
              </a:rPr>
              <a:t>- </a:t>
            </a:r>
            <a:r>
              <a:rPr lang="en-US" sz="2000" b="1" dirty="0" err="1" smtClean="0">
                <a:cs typeface="Compset" panose="00000400000000000000" pitchFamily="2" charset="-78"/>
              </a:rPr>
              <a:t>Bigeminy</a:t>
            </a:r>
            <a:r>
              <a:rPr lang="en-US" sz="2000" b="1" dirty="0" smtClean="0">
                <a:cs typeface="Compset" panose="00000400000000000000" pitchFamily="2" charset="-78"/>
              </a:rPr>
              <a:t> PVC</a:t>
            </a:r>
            <a:r>
              <a:rPr lang="fa-IR" sz="2000" b="1" dirty="0" smtClean="0">
                <a:cs typeface="Compset" panose="00000400000000000000" pitchFamily="2" charset="-78"/>
              </a:rPr>
              <a:t> </a:t>
            </a:r>
            <a:r>
              <a:rPr lang="fa-IR" sz="2000" b="1" dirty="0">
                <a:cs typeface="Compset" panose="00000400000000000000" pitchFamily="2" charset="-78"/>
              </a:rPr>
              <a:t>: </a:t>
            </a:r>
            <a:r>
              <a:rPr lang="fa-IR" sz="2000" b="1" dirty="0" smtClean="0">
                <a:cs typeface="Compset" panose="00000400000000000000" pitchFamily="2" charset="-78"/>
              </a:rPr>
              <a:t>یعنی </a:t>
            </a:r>
            <a:r>
              <a:rPr lang="fa-IR" sz="2000" b="1" dirty="0">
                <a:cs typeface="Compset" panose="00000400000000000000" pitchFamily="2" charset="-78"/>
              </a:rPr>
              <a:t>یک ضربان عادي، بعد یک </a:t>
            </a:r>
            <a:r>
              <a:rPr lang="en-US" sz="2000" b="1" dirty="0" smtClean="0">
                <a:cs typeface="Compset" panose="00000400000000000000" pitchFamily="2" charset="-78"/>
              </a:rPr>
              <a:t>PVC</a:t>
            </a:r>
            <a:r>
              <a:rPr lang="fa-IR" sz="2000" b="1" dirty="0" smtClean="0">
                <a:cs typeface="Compset" panose="00000400000000000000" pitchFamily="2" charset="-78"/>
              </a:rPr>
              <a:t> </a:t>
            </a:r>
            <a:r>
              <a:rPr lang="en-US" sz="2000" b="1" dirty="0" smtClean="0">
                <a:cs typeface="Compset" panose="00000400000000000000" pitchFamily="2" charset="-78"/>
              </a:rPr>
              <a:t>PVC</a:t>
            </a:r>
            <a:r>
              <a:rPr lang="en-US" sz="2000" b="1" dirty="0">
                <a:cs typeface="Compset" panose="00000400000000000000" pitchFamily="2" charset="-78"/>
              </a:rPr>
              <a:t>)</a:t>
            </a:r>
            <a:r>
              <a:rPr lang="fa-IR" sz="2000" b="1" dirty="0" smtClean="0">
                <a:cs typeface="Compset" panose="00000400000000000000" pitchFamily="2" charset="-78"/>
              </a:rPr>
              <a:t>یکی </a:t>
            </a:r>
            <a:r>
              <a:rPr lang="fa-IR" sz="2000" b="1" dirty="0">
                <a:cs typeface="Compset" panose="00000400000000000000" pitchFamily="2" charset="-78"/>
              </a:rPr>
              <a:t>در </a:t>
            </a:r>
            <a:r>
              <a:rPr lang="fa-IR" sz="2000" b="1" dirty="0" smtClean="0">
                <a:cs typeface="Compset" panose="00000400000000000000" pitchFamily="2" charset="-78"/>
              </a:rPr>
              <a:t>میان)</a:t>
            </a:r>
          </a:p>
          <a:p>
            <a:pPr marL="0" indent="0" algn="r" rtl="1">
              <a:lnSpc>
                <a:spcPct val="150000"/>
              </a:lnSpc>
              <a:buNone/>
            </a:pPr>
            <a:r>
              <a:rPr lang="fa-IR" sz="2000" b="1" dirty="0" smtClean="0">
                <a:cs typeface="Compset" panose="00000400000000000000" pitchFamily="2" charset="-78"/>
              </a:rPr>
              <a:t>- </a:t>
            </a:r>
            <a:r>
              <a:rPr lang="en-US" sz="2000" b="1" dirty="0" err="1" smtClean="0">
                <a:cs typeface="Compset" panose="00000400000000000000" pitchFamily="2" charset="-78"/>
              </a:rPr>
              <a:t>trigeminy</a:t>
            </a:r>
            <a:r>
              <a:rPr lang="en-US" sz="2000" b="1" dirty="0" smtClean="0">
                <a:cs typeface="Compset" panose="00000400000000000000" pitchFamily="2" charset="-78"/>
              </a:rPr>
              <a:t> PVC</a:t>
            </a:r>
            <a:r>
              <a:rPr lang="fa-IR" sz="2000" b="1" dirty="0" smtClean="0">
                <a:cs typeface="Compset" panose="00000400000000000000" pitchFamily="2" charset="-78"/>
              </a:rPr>
              <a:t> :</a:t>
            </a:r>
            <a:r>
              <a:rPr lang="en-US" sz="2000" b="1" dirty="0" smtClean="0">
                <a:cs typeface="Compset" panose="00000400000000000000" pitchFamily="2" charset="-78"/>
              </a:rPr>
              <a:t> </a:t>
            </a:r>
            <a:r>
              <a:rPr lang="fa-IR" sz="2000" b="1" dirty="0" smtClean="0">
                <a:cs typeface="Compset" panose="00000400000000000000" pitchFamily="2" charset="-78"/>
              </a:rPr>
              <a:t>یعنی </a:t>
            </a:r>
            <a:r>
              <a:rPr lang="fa-IR" sz="2000" b="1" dirty="0">
                <a:cs typeface="Compset" panose="00000400000000000000" pitchFamily="2" charset="-78"/>
              </a:rPr>
              <a:t>دو ضربان عادي، بعد یک </a:t>
            </a:r>
            <a:r>
              <a:rPr lang="en-US" sz="2000" b="1" dirty="0" smtClean="0">
                <a:cs typeface="Compset" panose="00000400000000000000" pitchFamily="2" charset="-78"/>
              </a:rPr>
              <a:t>PVC</a:t>
            </a:r>
            <a:r>
              <a:rPr lang="fa-IR" sz="2000" b="1" dirty="0" smtClean="0">
                <a:cs typeface="Compset" panose="00000400000000000000" pitchFamily="2" charset="-78"/>
              </a:rPr>
              <a:t> </a:t>
            </a:r>
            <a:r>
              <a:rPr lang="en-US" sz="2000" b="1" dirty="0" smtClean="0">
                <a:cs typeface="Compset" panose="00000400000000000000" pitchFamily="2" charset="-78"/>
              </a:rPr>
              <a:t>PVC</a:t>
            </a:r>
            <a:r>
              <a:rPr lang="en-US" sz="2000" b="1" dirty="0">
                <a:cs typeface="Compset" panose="00000400000000000000" pitchFamily="2" charset="-78"/>
              </a:rPr>
              <a:t>)</a:t>
            </a:r>
            <a:r>
              <a:rPr lang="fa-IR" sz="2000" b="1" dirty="0" smtClean="0">
                <a:cs typeface="Compset" panose="00000400000000000000" pitchFamily="2" charset="-78"/>
              </a:rPr>
              <a:t>دو </a:t>
            </a:r>
            <a:r>
              <a:rPr lang="fa-IR" sz="2000" b="1" dirty="0">
                <a:cs typeface="Compset" panose="00000400000000000000" pitchFamily="2" charset="-78"/>
              </a:rPr>
              <a:t>در </a:t>
            </a:r>
            <a:r>
              <a:rPr lang="fa-IR" sz="2000" b="1" dirty="0" smtClean="0">
                <a:cs typeface="Compset" panose="00000400000000000000" pitchFamily="2" charset="-78"/>
              </a:rPr>
              <a:t>میان)</a:t>
            </a:r>
          </a:p>
          <a:p>
            <a:pPr marL="0" indent="0" algn="r" rtl="1">
              <a:lnSpc>
                <a:spcPct val="150000"/>
              </a:lnSpc>
              <a:buNone/>
            </a:pPr>
            <a:r>
              <a:rPr lang="en-US" sz="2000" b="1" dirty="0">
                <a:cs typeface="Compset" panose="00000400000000000000" pitchFamily="2" charset="-78"/>
              </a:rPr>
              <a:t>: </a:t>
            </a:r>
            <a:r>
              <a:rPr lang="en-US" sz="2000" b="1" dirty="0" smtClean="0">
                <a:cs typeface="Compset" panose="00000400000000000000" pitchFamily="2" charset="-78"/>
              </a:rPr>
              <a:t>quadrigeminy PVC -</a:t>
            </a:r>
            <a:r>
              <a:rPr lang="fa-IR" sz="2000" b="1" dirty="0" smtClean="0">
                <a:cs typeface="Compset" panose="00000400000000000000" pitchFamily="2" charset="-78"/>
              </a:rPr>
              <a:t>یعنی </a:t>
            </a:r>
            <a:r>
              <a:rPr lang="fa-IR" sz="2000" b="1" dirty="0">
                <a:cs typeface="Compset" panose="00000400000000000000" pitchFamily="2" charset="-78"/>
              </a:rPr>
              <a:t>سه ضربان عادي، بعد یک </a:t>
            </a:r>
            <a:r>
              <a:rPr lang="en-US" sz="2000" b="1" dirty="0" smtClean="0">
                <a:cs typeface="Compset" panose="00000400000000000000" pitchFamily="2" charset="-78"/>
              </a:rPr>
              <a:t>PVC</a:t>
            </a:r>
            <a:r>
              <a:rPr lang="fa-IR" sz="2000" b="1" dirty="0" smtClean="0">
                <a:cs typeface="Compset" panose="00000400000000000000" pitchFamily="2" charset="-78"/>
              </a:rPr>
              <a:t> </a:t>
            </a:r>
            <a:r>
              <a:rPr lang="en-US" sz="2000" b="1" dirty="0" smtClean="0">
                <a:cs typeface="Compset" panose="00000400000000000000" pitchFamily="2" charset="-78"/>
              </a:rPr>
              <a:t>PVC)</a:t>
            </a:r>
            <a:r>
              <a:rPr lang="fa-IR" sz="2000" b="1" dirty="0" smtClean="0">
                <a:cs typeface="Compset" panose="00000400000000000000" pitchFamily="2" charset="-78"/>
              </a:rPr>
              <a:t>سه </a:t>
            </a:r>
            <a:r>
              <a:rPr lang="fa-IR" sz="2000" b="1" dirty="0">
                <a:cs typeface="Compset" panose="00000400000000000000" pitchFamily="2" charset="-78"/>
              </a:rPr>
              <a:t>در </a:t>
            </a:r>
            <a:r>
              <a:rPr lang="fa-IR" sz="2000" b="1" dirty="0" smtClean="0">
                <a:cs typeface="Compset" panose="00000400000000000000" pitchFamily="2" charset="-78"/>
              </a:rPr>
              <a:t>میان)</a:t>
            </a:r>
            <a:r>
              <a:rPr lang="fa-IR" sz="2000" b="1" dirty="0">
                <a:cs typeface="Compset" panose="00000400000000000000" pitchFamily="2" charset="-78"/>
              </a:rPr>
              <a:t/>
            </a:r>
            <a:br>
              <a:rPr lang="fa-IR" sz="2000" b="1" dirty="0">
                <a:cs typeface="Compset" panose="00000400000000000000" pitchFamily="2" charset="-78"/>
              </a:rPr>
            </a:br>
            <a:r>
              <a:rPr lang="fa-IR" sz="2000" b="1" dirty="0">
                <a:cs typeface="Compset" panose="00000400000000000000" pitchFamily="2" charset="-78"/>
              </a:rPr>
              <a:t>- </a:t>
            </a:r>
            <a:r>
              <a:rPr lang="en-US" sz="2000" b="1" dirty="0" smtClean="0">
                <a:cs typeface="Compset" panose="00000400000000000000" pitchFamily="2" charset="-78"/>
              </a:rPr>
              <a:t>Couplet PVC</a:t>
            </a:r>
            <a:r>
              <a:rPr lang="fa-IR" sz="2000" b="1" dirty="0" smtClean="0">
                <a:cs typeface="Compset" panose="00000400000000000000" pitchFamily="2" charset="-78"/>
              </a:rPr>
              <a:t>:</a:t>
            </a:r>
            <a:r>
              <a:rPr lang="en-US" sz="2000" b="1" dirty="0" smtClean="0">
                <a:cs typeface="Compset" panose="00000400000000000000" pitchFamily="2" charset="-78"/>
              </a:rPr>
              <a:t> </a:t>
            </a:r>
            <a:r>
              <a:rPr lang="fa-IR" sz="2000" b="1" dirty="0" smtClean="0">
                <a:cs typeface="Compset" panose="00000400000000000000" pitchFamily="2" charset="-78"/>
              </a:rPr>
              <a:t>یعنی </a:t>
            </a:r>
            <a:r>
              <a:rPr lang="fa-IR" sz="2000" b="1" dirty="0">
                <a:cs typeface="Compset" panose="00000400000000000000" pitchFamily="2" charset="-78"/>
              </a:rPr>
              <a:t>دو تا </a:t>
            </a:r>
            <a:r>
              <a:rPr lang="en-US" sz="2000" b="1" dirty="0">
                <a:cs typeface="Compset" panose="00000400000000000000" pitchFamily="2" charset="-78"/>
              </a:rPr>
              <a:t>PVC</a:t>
            </a:r>
            <a:r>
              <a:rPr lang="fa-IR" sz="2000" b="1" dirty="0">
                <a:cs typeface="Compset" panose="00000400000000000000" pitchFamily="2" charset="-78"/>
              </a:rPr>
              <a:t>پشت سرهم </a:t>
            </a:r>
            <a:r>
              <a:rPr lang="fa-IR" sz="2000" b="1" dirty="0" smtClean="0">
                <a:cs typeface="Compset" panose="00000400000000000000" pitchFamily="2" charset="-78"/>
              </a:rPr>
              <a:t>(جفت </a:t>
            </a:r>
            <a:r>
              <a:rPr lang="en-US" sz="2000" b="1" dirty="0" smtClean="0">
                <a:cs typeface="Compset" panose="00000400000000000000" pitchFamily="2" charset="-78"/>
              </a:rPr>
              <a:t>PV </a:t>
            </a:r>
            <a:r>
              <a:rPr lang="en-US" sz="2000" b="1" dirty="0">
                <a:cs typeface="Compset" panose="00000400000000000000" pitchFamily="2" charset="-78"/>
              </a:rPr>
              <a:t>C</a:t>
            </a:r>
            <a:r>
              <a:rPr lang="fa-IR" sz="2000" b="1" dirty="0" smtClean="0">
                <a:cs typeface="Compset" panose="00000400000000000000" pitchFamily="2" charset="-78"/>
              </a:rPr>
              <a:t>)</a:t>
            </a:r>
            <a:r>
              <a:rPr lang="en-US" sz="2000" b="1" dirty="0">
                <a:cs typeface="Compset" panose="00000400000000000000" pitchFamily="2" charset="-78"/>
              </a:rPr>
              <a:t/>
            </a:r>
            <a:br>
              <a:rPr lang="en-US" sz="2000" b="1" dirty="0">
                <a:cs typeface="Compset" panose="00000400000000000000" pitchFamily="2" charset="-78"/>
              </a:rPr>
            </a:br>
            <a:r>
              <a:rPr lang="fa-IR" sz="2000" b="1" dirty="0">
                <a:cs typeface="Compset" panose="00000400000000000000" pitchFamily="2" charset="-78"/>
              </a:rPr>
              <a:t/>
            </a:r>
            <a:br>
              <a:rPr lang="fa-IR" sz="2000" b="1" dirty="0">
                <a:cs typeface="Compset" panose="00000400000000000000" pitchFamily="2" charset="-78"/>
              </a:rPr>
            </a:br>
            <a:endParaRPr lang="en-US" sz="2000" b="1" dirty="0">
              <a:cs typeface="Compset" panose="00000400000000000000" pitchFamily="2" charset="-78"/>
            </a:endParaRPr>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2290" y="4878216"/>
            <a:ext cx="6587329" cy="1247949"/>
          </a:xfrm>
          <a:prstGeom prst="rect">
            <a:avLst/>
          </a:prstGeom>
        </p:spPr>
      </p:pic>
    </p:spTree>
    <p:extLst>
      <p:ext uri="{BB962C8B-B14F-4D97-AF65-F5344CB8AC3E}">
        <p14:creationId xmlns:p14="http://schemas.microsoft.com/office/powerpoint/2010/main" val="1936197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a:solidFill>
                  <a:srgbClr val="000000"/>
                </a:solidFill>
                <a:cs typeface="B Titr" pitchFamily="2" charset="-78"/>
              </a:rPr>
              <a:t>ضربان زودرس بطنی </a:t>
            </a:r>
            <a:r>
              <a:rPr lang="en-US" sz="2400" b="1" dirty="0">
                <a:solidFill>
                  <a:srgbClr val="000000"/>
                </a:solidFill>
                <a:cs typeface="B Titr" pitchFamily="2" charset="-78"/>
              </a:rPr>
              <a:t>(Premature Ventricular Complex/ PVC/ Ventricular </a:t>
            </a:r>
            <a:r>
              <a:rPr lang="en-US" sz="2400" b="1" dirty="0" err="1">
                <a:solidFill>
                  <a:srgbClr val="000000"/>
                </a:solidFill>
                <a:cs typeface="B Titr" pitchFamily="2" charset="-78"/>
              </a:rPr>
              <a:t>Extrasystole</a:t>
            </a:r>
            <a:r>
              <a:rPr lang="en-US" sz="2400" b="1" dirty="0">
                <a:solidFill>
                  <a:srgbClr val="000000"/>
                </a:solidFill>
                <a:cs typeface="B Titr" pitchFamily="2" charset="-78"/>
              </a:rPr>
              <a:t>)</a:t>
            </a:r>
            <a:endParaRPr lang="en-US" dirty="0"/>
          </a:p>
        </p:txBody>
      </p:sp>
      <p:pic>
        <p:nvPicPr>
          <p:cNvPr id="4" name="Content Placeholder 3"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1417638"/>
            <a:ext cx="7290216" cy="1219370"/>
          </a:xfrm>
          <a:prstGeom prst="rect">
            <a:avLst/>
          </a:prstGeom>
        </p:spPr>
      </p:pic>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876851"/>
            <a:ext cx="7290216" cy="1238423"/>
          </a:xfrm>
          <a:prstGeom prst="rect">
            <a:avLst/>
          </a:prstGeom>
        </p:spPr>
      </p:pic>
      <p:pic>
        <p:nvPicPr>
          <p:cNvPr id="6" name="Picture 5"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4358471"/>
            <a:ext cx="7290216" cy="1152686"/>
          </a:xfrm>
          <a:prstGeom prst="rect">
            <a:avLst/>
          </a:prstGeom>
        </p:spPr>
      </p:pic>
    </p:spTree>
    <p:extLst>
      <p:ext uri="{BB962C8B-B14F-4D97-AF65-F5344CB8AC3E}">
        <p14:creationId xmlns:p14="http://schemas.microsoft.com/office/powerpoint/2010/main" val="3988268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a:cs typeface="B Titr" pitchFamily="2" charset="-78"/>
              </a:rPr>
              <a:t>ضربان زودرس بطنی </a:t>
            </a:r>
            <a:r>
              <a:rPr lang="en-US" sz="2400" b="1" dirty="0">
                <a:cs typeface="B Titr" pitchFamily="2" charset="-78"/>
              </a:rPr>
              <a:t>(Premature Ventricular Complex/ PVC/ Ventricular </a:t>
            </a:r>
            <a:r>
              <a:rPr lang="en-US" sz="2400" b="1" dirty="0" err="1">
                <a:cs typeface="B Titr" pitchFamily="2" charset="-78"/>
              </a:rPr>
              <a:t>Extrasystole</a:t>
            </a:r>
            <a:r>
              <a:rPr lang="en-US" sz="2400" b="1" dirty="0">
                <a:cs typeface="B Titr" pitchFamily="2" charset="-78"/>
              </a:rPr>
              <a:t>)</a:t>
            </a:r>
          </a:p>
        </p:txBody>
      </p:sp>
      <p:sp>
        <p:nvSpPr>
          <p:cNvPr id="3" name="Content Placeholder 2"/>
          <p:cNvSpPr>
            <a:spLocks noGrp="1"/>
          </p:cNvSpPr>
          <p:nvPr>
            <p:ph idx="1"/>
          </p:nvPr>
        </p:nvSpPr>
        <p:spPr/>
        <p:txBody>
          <a:bodyPr/>
          <a:lstStyle/>
          <a:p>
            <a:pPr lvl="0" algn="just" rtl="1"/>
            <a:r>
              <a:rPr lang="fa-IR" sz="1800" b="1" dirty="0">
                <a:cs typeface="B Compset" pitchFamily="2" charset="-78"/>
              </a:rPr>
              <a:t>امروزه درمان دارویی به صورت روتین برای درمان </a:t>
            </a:r>
            <a:r>
              <a:rPr lang="en-US" sz="1800" b="1" dirty="0">
                <a:cs typeface="B Compset" pitchFamily="2" charset="-78"/>
              </a:rPr>
              <a:t>PVC </a:t>
            </a:r>
            <a:r>
              <a:rPr lang="fa-IR" sz="1800" b="1" dirty="0">
                <a:cs typeface="B Compset" pitchFamily="2" charset="-78"/>
              </a:rPr>
              <a:t> توصیه نمی‌شود. </a:t>
            </a:r>
          </a:p>
          <a:p>
            <a:pPr lvl="0" algn="just" rtl="1"/>
            <a:endParaRPr lang="fa-IR" sz="1800" b="1" dirty="0">
              <a:cs typeface="B Compset" pitchFamily="2" charset="-78"/>
            </a:endParaRPr>
          </a:p>
          <a:p>
            <a:pPr lvl="0" algn="just" rtl="1"/>
            <a:r>
              <a:rPr lang="fa-IR" sz="1800" b="1" dirty="0">
                <a:cs typeface="B Compset" pitchFamily="2" charset="-78"/>
              </a:rPr>
              <a:t>همانند سایر آریتمی‌ها قدم اول شناسایی و حذف عوامل ایجاد کننده می‌باشد. </a:t>
            </a:r>
          </a:p>
          <a:p>
            <a:pPr lvl="0" algn="just" rtl="1"/>
            <a:endParaRPr lang="fa-IR" sz="1800" b="1" dirty="0">
              <a:cs typeface="B Compset" pitchFamily="2" charset="-78"/>
            </a:endParaRPr>
          </a:p>
        </p:txBody>
      </p:sp>
      <p:pic>
        <p:nvPicPr>
          <p:cNvPr id="4" name="pasted-image.png"/>
          <p:cNvPicPr/>
          <p:nvPr/>
        </p:nvPicPr>
        <p:blipFill>
          <a:blip r:embed="rId2">
            <a:extLst/>
          </a:blip>
          <a:stretch>
            <a:fillRect/>
          </a:stretch>
        </p:blipFill>
        <p:spPr>
          <a:xfrm>
            <a:off x="3200400" y="3124200"/>
            <a:ext cx="5994400" cy="1562100"/>
          </a:xfrm>
          <a:prstGeom prst="rect">
            <a:avLst/>
          </a:prstGeom>
          <a:ln w="12700">
            <a:miter lim="400000"/>
          </a:ln>
        </p:spPr>
      </p:pic>
    </p:spTree>
    <p:extLst>
      <p:ext uri="{BB962C8B-B14F-4D97-AF65-F5344CB8AC3E}">
        <p14:creationId xmlns:p14="http://schemas.microsoft.com/office/powerpoint/2010/main" val="15546438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a:cs typeface="B Titr" pitchFamily="2" charset="-78"/>
              </a:rPr>
              <a:t>ضربان زودرس بطنی </a:t>
            </a:r>
            <a:r>
              <a:rPr lang="en-US" sz="2400" b="1" dirty="0">
                <a:cs typeface="B Titr" pitchFamily="2" charset="-78"/>
              </a:rPr>
              <a:t>(Premature Ventricular Complex/ PVC/ Ventricular </a:t>
            </a:r>
            <a:r>
              <a:rPr lang="en-US" sz="2400" b="1" dirty="0" err="1">
                <a:cs typeface="B Titr" pitchFamily="2" charset="-78"/>
              </a:rPr>
              <a:t>Extrasystole</a:t>
            </a:r>
            <a:r>
              <a:rPr lang="en-US" sz="2400" b="1" dirty="0">
                <a:cs typeface="B Titr" pitchFamily="2" charset="-78"/>
              </a:rPr>
              <a:t>)</a:t>
            </a:r>
          </a:p>
        </p:txBody>
      </p:sp>
      <p:sp>
        <p:nvSpPr>
          <p:cNvPr id="3" name="Content Placeholder 2"/>
          <p:cNvSpPr>
            <a:spLocks noGrp="1"/>
          </p:cNvSpPr>
          <p:nvPr>
            <p:ph idx="1"/>
          </p:nvPr>
        </p:nvSpPr>
        <p:spPr/>
        <p:txBody>
          <a:bodyPr/>
          <a:lstStyle/>
          <a:p>
            <a:pPr lvl="0" algn="just" rtl="1"/>
            <a:r>
              <a:rPr lang="fa-IR" sz="1800" b="1" dirty="0">
                <a:cs typeface="B Compset" pitchFamily="2" charset="-78"/>
              </a:rPr>
              <a:t>در صورت زیاد بودن تعداد </a:t>
            </a:r>
            <a:r>
              <a:rPr lang="en-US" sz="1800" b="1" dirty="0">
                <a:cs typeface="B Compset" pitchFamily="2" charset="-78"/>
              </a:rPr>
              <a:t>PVC</a:t>
            </a:r>
            <a:r>
              <a:rPr lang="fa-IR" sz="1800" b="1" dirty="0">
                <a:cs typeface="B Compset" pitchFamily="2" charset="-78"/>
              </a:rPr>
              <a:t> ها و یا ایجاد علایم بالینی، از بتابلاکرها یا داروهای ضد آریتمی مثل آمیودارون یا لیدوکایین در درمان بیمارستانی استفاده می‌شود.</a:t>
            </a:r>
            <a:endParaRPr lang="en-US" sz="1800" dirty="0">
              <a:cs typeface="B Compset" pitchFamily="2" charset="-78"/>
            </a:endParaRPr>
          </a:p>
          <a:p>
            <a:pPr algn="just" rtl="1"/>
            <a:endParaRPr lang="en-US" sz="1800" dirty="0">
              <a:cs typeface="B Compset" pitchFamily="2" charset="-78"/>
            </a:endParaRPr>
          </a:p>
        </p:txBody>
      </p:sp>
      <p:pic>
        <p:nvPicPr>
          <p:cNvPr id="4" name="pasted-image.png"/>
          <p:cNvPicPr/>
          <p:nvPr/>
        </p:nvPicPr>
        <p:blipFill>
          <a:blip r:embed="rId2">
            <a:extLst/>
          </a:blip>
          <a:stretch>
            <a:fillRect/>
          </a:stretch>
        </p:blipFill>
        <p:spPr>
          <a:xfrm>
            <a:off x="1426464" y="2983326"/>
            <a:ext cx="9454896" cy="2429922"/>
          </a:xfrm>
          <a:prstGeom prst="rect">
            <a:avLst/>
          </a:prstGeom>
          <a:ln w="12700">
            <a:miter lim="400000"/>
          </a:ln>
        </p:spPr>
      </p:pic>
    </p:spTree>
    <p:extLst>
      <p:ext uri="{BB962C8B-B14F-4D97-AF65-F5344CB8AC3E}">
        <p14:creationId xmlns:p14="http://schemas.microsoft.com/office/powerpoint/2010/main" val="11628620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b="1" dirty="0">
                <a:cs typeface="B Titr" pitchFamily="2" charset="-78"/>
              </a:rPr>
              <a:t>تاکی کاردی بطنی (</a:t>
            </a:r>
            <a:r>
              <a:rPr lang="en-US" sz="2400" b="1" dirty="0">
                <a:cs typeface="B Titr" pitchFamily="2" charset="-78"/>
              </a:rPr>
              <a:t>(Ventricular Tachycardia/ VT</a:t>
            </a:r>
            <a:endParaRPr lang="en-US" sz="2400" dirty="0">
              <a:cs typeface="B Titr" pitchFamily="2" charset="-78"/>
            </a:endParaRPr>
          </a:p>
        </p:txBody>
      </p:sp>
      <p:sp>
        <p:nvSpPr>
          <p:cNvPr id="3" name="Content Placeholder 2"/>
          <p:cNvSpPr>
            <a:spLocks noGrp="1"/>
          </p:cNvSpPr>
          <p:nvPr>
            <p:ph idx="1"/>
          </p:nvPr>
        </p:nvSpPr>
        <p:spPr/>
        <p:txBody>
          <a:bodyPr/>
          <a:lstStyle/>
          <a:p>
            <a:pPr marL="324485" indent="-324485" algn="justLow" defTabSz="426466" rtl="1">
              <a:spcBef>
                <a:spcPts val="3000"/>
              </a:spcBef>
              <a:defRPr sz="1800"/>
            </a:pPr>
            <a:r>
              <a:rPr lang="fa-IR" sz="1800" b="1" dirty="0">
                <a:cs typeface="B Compset" pitchFamily="2" charset="-78"/>
              </a:rPr>
              <a:t>اگر ریتم بطنی </a:t>
            </a:r>
            <a:r>
              <a:rPr lang="en-US" sz="1800" b="1" dirty="0">
                <a:cs typeface="B Compset" pitchFamily="2" charset="-78"/>
              </a:rPr>
              <a:t>(Wide QRS)</a:t>
            </a:r>
            <a:r>
              <a:rPr lang="fa-IR" sz="1800" b="1" dirty="0">
                <a:cs typeface="B Compset" pitchFamily="2" charset="-78"/>
              </a:rPr>
              <a:t> با سرعت بین 250-100 بار در دقیقه دیده شود، ریتم مورد نظر را تاکی‌کاردی بطنی</a:t>
            </a:r>
            <a:r>
              <a:rPr lang="en-US" sz="1800" b="1" dirty="0">
                <a:cs typeface="B Compset" pitchFamily="2" charset="-78"/>
              </a:rPr>
              <a:t>(Ventricular Tachycardia/ VT) </a:t>
            </a:r>
            <a:r>
              <a:rPr lang="fa-IR" sz="1800" b="1" dirty="0">
                <a:cs typeface="B Compset" pitchFamily="2" charset="-78"/>
              </a:rPr>
              <a:t> می‌نامند.</a:t>
            </a:r>
          </a:p>
          <a:p>
            <a:pPr marL="324485" indent="-324485" algn="justLow" defTabSz="426466" rtl="1">
              <a:spcBef>
                <a:spcPts val="3000"/>
              </a:spcBef>
              <a:defRPr sz="1800"/>
            </a:pPr>
            <a:r>
              <a:rPr lang="fa-IR" sz="1800" b="1" dirty="0">
                <a:cs typeface="B Compset" pitchFamily="2" charset="-78"/>
              </a:rPr>
              <a:t> سه یا بیشتر از سه </a:t>
            </a:r>
            <a:r>
              <a:rPr lang="en-US" sz="1800" b="1" dirty="0">
                <a:cs typeface="B Compset" pitchFamily="2" charset="-78"/>
              </a:rPr>
              <a:t>PVC </a:t>
            </a:r>
            <a:r>
              <a:rPr lang="fa-IR" sz="1800" b="1" dirty="0">
                <a:cs typeface="B Compset" pitchFamily="2" charset="-78"/>
              </a:rPr>
              <a:t> پشت سر هم را نیزیک </a:t>
            </a:r>
            <a:r>
              <a:rPr lang="en-US" sz="1800" b="1" dirty="0">
                <a:cs typeface="B Compset" pitchFamily="2" charset="-78"/>
              </a:rPr>
              <a:t>run of VT </a:t>
            </a:r>
            <a:r>
              <a:rPr lang="fa-IR" sz="1800" b="1" dirty="0">
                <a:cs typeface="B Compset" pitchFamily="2" charset="-78"/>
              </a:rPr>
              <a:t> می‌نامند.</a:t>
            </a:r>
          </a:p>
          <a:p>
            <a:pPr marL="324485" indent="-324485" algn="justLow" defTabSz="426466" rtl="1">
              <a:spcBef>
                <a:spcPts val="3000"/>
              </a:spcBef>
              <a:defRPr sz="1800"/>
            </a:pPr>
            <a:r>
              <a:rPr lang="fa-IR" sz="1800" b="1" dirty="0">
                <a:cs typeface="B Compset" pitchFamily="2" charset="-78"/>
              </a:rPr>
              <a:t>اگر </a:t>
            </a:r>
            <a:r>
              <a:rPr lang="en-US" sz="1800" b="1" dirty="0">
                <a:cs typeface="B Compset" pitchFamily="2" charset="-78"/>
              </a:rPr>
              <a:t>VT </a:t>
            </a:r>
            <a:r>
              <a:rPr lang="fa-IR" sz="1800" b="1" dirty="0">
                <a:cs typeface="B Compset" pitchFamily="2" charset="-78"/>
              </a:rPr>
              <a:t> کم‌تر از 30 ثانیه طول بکشد، آن را </a:t>
            </a:r>
            <a:r>
              <a:rPr lang="en-US" sz="1800" b="1" dirty="0">
                <a:cs typeface="B Compset" pitchFamily="2" charset="-78"/>
              </a:rPr>
              <a:t>non sustained VT </a:t>
            </a:r>
            <a:r>
              <a:rPr lang="fa-IR" sz="1800" b="1" dirty="0">
                <a:cs typeface="B Compset" pitchFamily="2" charset="-78"/>
              </a:rPr>
              <a:t> و اگر بیش‌تر از 30 ثانیه طول بکشد        </a:t>
            </a:r>
            <a:r>
              <a:rPr lang="en-US" sz="1800" b="1" dirty="0">
                <a:cs typeface="B Compset" pitchFamily="2" charset="-78"/>
              </a:rPr>
              <a:t>sustained VT </a:t>
            </a:r>
            <a:r>
              <a:rPr lang="fa-IR" sz="1800" b="1" dirty="0">
                <a:cs typeface="B Compset" pitchFamily="2" charset="-78"/>
              </a:rPr>
              <a:t> می‌نامند.</a:t>
            </a:r>
          </a:p>
          <a:p>
            <a:pPr marL="324485" indent="-324485" algn="justLow" defTabSz="426466" rtl="1">
              <a:spcBef>
                <a:spcPts val="3000"/>
              </a:spcBef>
              <a:defRPr sz="1800"/>
            </a:pPr>
            <a:r>
              <a:rPr lang="fa-IR" sz="1800" b="1" dirty="0">
                <a:cs typeface="B Compset" pitchFamily="2" charset="-78"/>
              </a:rPr>
              <a:t>یکی از علل مهم مرگ و میر پس از </a:t>
            </a:r>
            <a:r>
              <a:rPr lang="en-US" sz="1800" b="1" dirty="0">
                <a:cs typeface="B Compset" pitchFamily="2" charset="-78"/>
              </a:rPr>
              <a:t>MI</a:t>
            </a:r>
            <a:r>
              <a:rPr lang="fa-IR" sz="1800" b="1" dirty="0">
                <a:cs typeface="B Compset" pitchFamily="2" charset="-78"/>
              </a:rPr>
              <a:t> می باشد.</a:t>
            </a:r>
          </a:p>
          <a:p>
            <a:pPr algn="r" rtl="1">
              <a:buNone/>
            </a:pPr>
            <a:endParaRPr lang="en-US" sz="1800" dirty="0">
              <a:cs typeface="B Compset" pitchFamily="2" charset="-78"/>
            </a:endParaRPr>
          </a:p>
        </p:txBody>
      </p:sp>
    </p:spTree>
    <p:extLst>
      <p:ext uri="{BB962C8B-B14F-4D97-AF65-F5344CB8AC3E}">
        <p14:creationId xmlns:p14="http://schemas.microsoft.com/office/powerpoint/2010/main" val="3899104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b="1" dirty="0">
                <a:cs typeface="B Titr" pitchFamily="2" charset="-78"/>
              </a:rPr>
              <a:t>تاکی کاردی بطنی (</a:t>
            </a:r>
            <a:r>
              <a:rPr lang="en-US" sz="2400" b="1" dirty="0">
                <a:cs typeface="B Titr" pitchFamily="2" charset="-78"/>
              </a:rPr>
              <a:t>(Ventricular Tachycardia/ VT</a:t>
            </a:r>
            <a:endParaRPr lang="en-US" sz="2400" dirty="0">
              <a:cs typeface="B Titr" pitchFamily="2" charset="-78"/>
            </a:endParaRPr>
          </a:p>
        </p:txBody>
      </p:sp>
      <p:sp>
        <p:nvSpPr>
          <p:cNvPr id="3" name="Content Placeholder 2"/>
          <p:cNvSpPr>
            <a:spLocks noGrp="1"/>
          </p:cNvSpPr>
          <p:nvPr>
            <p:ph idx="1"/>
          </p:nvPr>
        </p:nvSpPr>
        <p:spPr/>
        <p:txBody>
          <a:bodyPr/>
          <a:lstStyle/>
          <a:p>
            <a:pPr algn="justLow" rtl="1"/>
            <a:r>
              <a:rPr lang="fa-IR" sz="1800" b="1" dirty="0">
                <a:cs typeface="B Compset" pitchFamily="2" charset="-78"/>
              </a:rPr>
              <a:t>این ریتم، ریتم خطرناکی است که سریعاً باعث افت برون ده قلبی و کلاپس عروقی خواهد شد و نیازمند اقدامات فوری است. </a:t>
            </a:r>
          </a:p>
          <a:p>
            <a:pPr algn="justLow" rtl="1"/>
            <a:endParaRPr lang="fa-IR" sz="1800" b="1" dirty="0">
              <a:cs typeface="B Compset" pitchFamily="2" charset="-78"/>
            </a:endParaRPr>
          </a:p>
          <a:p>
            <a:pPr algn="justLow" rtl="1"/>
            <a:r>
              <a:rPr lang="fa-IR" sz="1800" b="1" dirty="0">
                <a:cs typeface="B Compset" pitchFamily="2" charset="-78"/>
              </a:rPr>
              <a:t>اگر بیمار از نظر همودینامیکی اختلالی نداشته و هوشیار باشد، از درمان‌های دارویی ضدآریتمی مثل آمیودارون و لیدوکایین استفاده می‌شود.</a:t>
            </a:r>
          </a:p>
          <a:p>
            <a:pPr algn="justLow" rtl="1">
              <a:buNone/>
            </a:pPr>
            <a:endParaRPr lang="en-US" sz="1800" dirty="0">
              <a:cs typeface="B Compset" pitchFamily="2" charset="-78"/>
            </a:endParaRPr>
          </a:p>
        </p:txBody>
      </p:sp>
      <p:pic>
        <p:nvPicPr>
          <p:cNvPr id="4" name="pasted-image.png"/>
          <p:cNvPicPr/>
          <p:nvPr/>
        </p:nvPicPr>
        <p:blipFill>
          <a:blip r:embed="rId2">
            <a:extLst/>
          </a:blip>
          <a:stretch>
            <a:fillRect/>
          </a:stretch>
        </p:blipFill>
        <p:spPr>
          <a:xfrm>
            <a:off x="3505200" y="3505200"/>
            <a:ext cx="5181600" cy="1358900"/>
          </a:xfrm>
          <a:prstGeom prst="rect">
            <a:avLst/>
          </a:prstGeom>
          <a:ln w="12700">
            <a:miter lim="400000"/>
          </a:ln>
        </p:spPr>
      </p:pic>
    </p:spTree>
    <p:extLst>
      <p:ext uri="{BB962C8B-B14F-4D97-AF65-F5344CB8AC3E}">
        <p14:creationId xmlns:p14="http://schemas.microsoft.com/office/powerpoint/2010/main" val="4889087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921</Words>
  <Application>Microsoft Office PowerPoint</Application>
  <PresentationFormat>Widescreen</PresentationFormat>
  <Paragraphs>70</Paragraphs>
  <Slides>16</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vt:i4>
      </vt:variant>
    </vt:vector>
  </HeadingPairs>
  <TitlesOfParts>
    <vt:vector size="24" baseType="lpstr">
      <vt:lpstr>Arial</vt:lpstr>
      <vt:lpstr>B Compset</vt:lpstr>
      <vt:lpstr>B Titr</vt:lpstr>
      <vt:lpstr>Calibri</vt:lpstr>
      <vt:lpstr>Calibri Light</vt:lpstr>
      <vt:lpstr>Compset</vt:lpstr>
      <vt:lpstr>Office Theme</vt:lpstr>
      <vt:lpstr>Diseño predeterminado</vt:lpstr>
      <vt:lpstr>دیس ریتمی های  بطنی</vt:lpstr>
      <vt:lpstr>ریتم‌های بطنی</vt:lpstr>
      <vt:lpstr>ضربان زودرس بطنی (Premature Ventricular Complex/ PVC/ Ventricular Extrasystole)</vt:lpstr>
      <vt:lpstr>ضربان زودرس بطنی (Premature Ventricular Complex/ PVC/ Ventricular Extrasystole)</vt:lpstr>
      <vt:lpstr>ضربان زودرس بطنی (Premature Ventricular Complex/ PVC/ Ventricular Extrasystole)</vt:lpstr>
      <vt:lpstr>ضربان زودرس بطنی (Premature Ventricular Complex/ PVC/ Ventricular Extrasystole)</vt:lpstr>
      <vt:lpstr>ضربان زودرس بطنی (Premature Ventricular Complex/ PVC/ Ventricular Extrasystole)</vt:lpstr>
      <vt:lpstr>تاکی کاردی بطنی ((Ventricular Tachycardia/ VT</vt:lpstr>
      <vt:lpstr>تاکی کاردی بطنی ((Ventricular Tachycardia/ VT</vt:lpstr>
      <vt:lpstr>تاکی کاردی بطنی ((Ventricular Tachycardia/ VT</vt:lpstr>
      <vt:lpstr>تورسادس دی پوینت (Torsades de Point)</vt:lpstr>
      <vt:lpstr>تورسادس دی پوینت (Torsades de Point)</vt:lpstr>
      <vt:lpstr>فیبریلاسیون بطنی (Ventricular Fibrillation)</vt:lpstr>
      <vt:lpstr>فیبریلاسیون بطنی (Ventricular Fibrillation)</vt:lpstr>
      <vt:lpstr>دفیبریلاتور</vt:lpstr>
      <vt:lpstr>دستگاه AED</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ریتم‌های بطنی</dc:title>
  <dc:creator>Windows User</dc:creator>
  <cp:lastModifiedBy>ابش زاده خانم کارولین</cp:lastModifiedBy>
  <cp:revision>7</cp:revision>
  <dcterms:created xsi:type="dcterms:W3CDTF">2018-08-18T08:32:44Z</dcterms:created>
  <dcterms:modified xsi:type="dcterms:W3CDTF">2018-08-26T04:03:33Z</dcterms:modified>
</cp:coreProperties>
</file>